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27" r:id="rId5"/>
    <p:sldId id="282" r:id="rId6"/>
    <p:sldId id="314" r:id="rId7"/>
    <p:sldId id="320" r:id="rId8"/>
    <p:sldId id="284" r:id="rId9"/>
    <p:sldId id="315" r:id="rId10"/>
    <p:sldId id="316" r:id="rId11"/>
    <p:sldId id="318" r:id="rId12"/>
    <p:sldId id="326" r:id="rId13"/>
    <p:sldId id="328" r:id="rId14"/>
    <p:sldId id="317" r:id="rId15"/>
    <p:sldId id="32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7217" autoAdjust="0"/>
  </p:normalViewPr>
  <p:slideViewPr>
    <p:cSldViewPr snapToGrid="0" snapToObjects="1">
      <p:cViewPr varScale="1">
        <p:scale>
          <a:sx n="113" d="100"/>
          <a:sy n="113" d="100"/>
        </p:scale>
        <p:origin x="100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2020/9/15</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Scikit-learn</a:t>
            </a:r>
            <a:r>
              <a:rPr lang="zh-TW" altLang="en-US" sz="1200" b="0" i="0" kern="1200" dirty="0">
                <a:solidFill>
                  <a:schemeClr val="tx1"/>
                </a:solidFill>
                <a:effectLst/>
                <a:latin typeface="+mn-lt"/>
                <a:ea typeface="+mn-ea"/>
                <a:cs typeface="+mn-cs"/>
              </a:rPr>
              <a:t>提供</a:t>
            </a:r>
            <a:r>
              <a:rPr lang="en-US" sz="1200" b="0" i="0" kern="1200" dirty="0">
                <a:solidFill>
                  <a:schemeClr val="tx1"/>
                </a:solidFill>
                <a:effectLst/>
                <a:latin typeface="+mn-lt"/>
                <a:ea typeface="+mn-ea"/>
                <a:cs typeface="+mn-cs"/>
              </a:rPr>
              <a:t>linear </a:t>
            </a:r>
            <a:r>
              <a:rPr lang="en-US" sz="1200" b="0" i="0" kern="1200" dirty="0" err="1">
                <a:solidFill>
                  <a:schemeClr val="tx1"/>
                </a:solidFill>
                <a:effectLst/>
                <a:latin typeface="+mn-lt"/>
                <a:ea typeface="+mn-ea"/>
                <a:cs typeface="+mn-cs"/>
              </a:rPr>
              <a:t>regressio的類別只要將輸入</a:t>
            </a:r>
            <a:r>
              <a:rPr lang="en-US"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和輸出</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放入線性回歸模型中</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就能得到</a:t>
            </a:r>
            <a:r>
              <a:rPr lang="en-US" sz="1200" b="0" i="0" kern="1200" dirty="0">
                <a:solidFill>
                  <a:schemeClr val="tx1"/>
                </a:solidFill>
                <a:effectLst/>
                <a:latin typeface="+mn-lt"/>
                <a:ea typeface="+mn-ea"/>
                <a:cs typeface="+mn-cs"/>
              </a:rPr>
              <a:t>intercept(</a:t>
            </a:r>
            <a:r>
              <a:rPr lang="en-US" sz="1200" b="0" i="0" kern="1200" dirty="0" err="1">
                <a:solidFill>
                  <a:schemeClr val="tx1"/>
                </a:solidFill>
                <a:effectLst/>
                <a:latin typeface="+mn-lt"/>
                <a:ea typeface="+mn-ea"/>
                <a:cs typeface="+mn-cs"/>
              </a:rPr>
              <a:t>截距</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coefficient(</a:t>
            </a:r>
            <a:r>
              <a:rPr lang="zh-TW" altLang="en-US" sz="1200" b="0" i="0" kern="1200" dirty="0">
                <a:solidFill>
                  <a:schemeClr val="tx1"/>
                </a:solidFill>
                <a:effectLst/>
                <a:latin typeface="+mn-lt"/>
                <a:ea typeface="+mn-ea"/>
                <a:cs typeface="+mn-cs"/>
              </a:rPr>
              <a:t>係數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。係數是指斜率。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77588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剛才的範例是簡單的線性迴歸，大家可以發現資料都很均勻分布在一條直線上。因此我們可以使用</a:t>
            </a:r>
            <a:r>
              <a:rPr lang="zh-TW" altLang="en-US" sz="1200" b="0" i="0" kern="1200" dirty="0">
                <a:solidFill>
                  <a:schemeClr val="tx1"/>
                </a:solidFill>
                <a:effectLst/>
                <a:latin typeface="+mn-lt"/>
                <a:ea typeface="+mn-ea"/>
                <a:cs typeface="+mn-cs"/>
              </a:rPr>
              <a:t>一次方的方程式來找出我們的目標函式。但是現實中的問題並非這麼簡單，</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112296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94905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線性回歸（</a:t>
            </a:r>
            <a:r>
              <a:rPr lang="en-US" sz="1200" b="0" kern="1200" dirty="0">
                <a:solidFill>
                  <a:schemeClr val="tx1"/>
                </a:solidFill>
                <a:effectLst/>
                <a:latin typeface="+mn-lt"/>
                <a:ea typeface="+mn-ea"/>
                <a:cs typeface="+mn-cs"/>
              </a:rPr>
              <a:t>Linear regression）</a:t>
            </a:r>
            <a:r>
              <a:rPr lang="zh-TW" altLang="en-US" sz="1200" b="0" kern="1200" dirty="0">
                <a:solidFill>
                  <a:schemeClr val="tx1"/>
                </a:solidFill>
                <a:effectLst/>
                <a:latin typeface="+mn-lt"/>
                <a:ea typeface="+mn-ea"/>
                <a:cs typeface="+mn-cs"/>
              </a:rPr>
              <a:t>是統計上在找多個自變數和依變數之間的關係所建出來的模型。只有一個自變數和一個依變數的情形稱為簡單線性回歸大於一個自變數的情形稱為多元回歸</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l-GR" sz="1200" b="0" i="0" kern="1200" dirty="0">
                <a:solidFill>
                  <a:schemeClr val="tx1"/>
                </a:solidFill>
                <a:effectLst/>
                <a:latin typeface="+mn-lt"/>
                <a:ea typeface="+mn-ea"/>
                <a:cs typeface="+mn-cs"/>
              </a:rPr>
              <a:t>β</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為權重</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也就是模型的參數</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β0 : </a:t>
            </a:r>
            <a:r>
              <a:rPr lang="zh-TW" altLang="en-US" sz="1200" b="0" i="0" kern="1200" dirty="0">
                <a:solidFill>
                  <a:schemeClr val="tx1"/>
                </a:solidFill>
                <a:effectLst/>
                <a:latin typeface="+mn-lt"/>
                <a:ea typeface="+mn-ea"/>
                <a:cs typeface="+mn-cs"/>
              </a:rPr>
              <a:t>為截距</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intercept)</a:t>
            </a:r>
          </a:p>
          <a:p>
            <a:r>
              <a:rPr lang="en-US" sz="1200" b="0" i="0" kern="1200" dirty="0">
                <a:solidFill>
                  <a:schemeClr val="tx1"/>
                </a:solidFill>
                <a:effectLst/>
                <a:latin typeface="+mn-lt"/>
                <a:ea typeface="+mn-ea"/>
                <a:cs typeface="+mn-cs"/>
              </a:rPr>
              <a:t>Xi : </a:t>
            </a:r>
            <a:r>
              <a:rPr lang="zh-TW" altLang="en-US" sz="1200" b="0" i="0" kern="1200" dirty="0">
                <a:solidFill>
                  <a:schemeClr val="tx1"/>
                </a:solidFill>
                <a:effectLst/>
                <a:latin typeface="+mn-lt"/>
                <a:ea typeface="+mn-ea"/>
                <a:cs typeface="+mn-cs"/>
              </a:rPr>
              <a:t>放入</a:t>
            </a:r>
            <a:r>
              <a:rPr lang="en-US" sz="1200" b="0" i="0" kern="1200" dirty="0">
                <a:solidFill>
                  <a:schemeClr val="tx1"/>
                </a:solidFill>
                <a:effectLst/>
                <a:latin typeface="+mn-lt"/>
                <a:ea typeface="+mn-ea"/>
                <a:cs typeface="+mn-cs"/>
              </a:rPr>
              <a:t>input(</a:t>
            </a:r>
            <a:r>
              <a:rPr lang="zh-TW" altLang="en-US" sz="1200" b="0" i="0" kern="1200" dirty="0">
                <a:solidFill>
                  <a:schemeClr val="tx1"/>
                </a:solidFill>
                <a:effectLst/>
                <a:latin typeface="+mn-lt"/>
                <a:ea typeface="+mn-ea"/>
                <a:cs typeface="+mn-cs"/>
              </a:rPr>
              <a:t>又稱自變項</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ε : </a:t>
            </a:r>
            <a:r>
              <a:rPr lang="zh-TW" altLang="en-US" sz="1200" b="0" i="0" kern="1200" dirty="0">
                <a:solidFill>
                  <a:schemeClr val="tx1"/>
                </a:solidFill>
                <a:effectLst/>
                <a:latin typeface="+mn-lt"/>
                <a:ea typeface="+mn-ea"/>
                <a:cs typeface="+mn-cs"/>
              </a:rPr>
              <a:t>為</a:t>
            </a:r>
            <a:r>
              <a:rPr lang="en-US" sz="1200" b="0" i="0" kern="1200" dirty="0">
                <a:solidFill>
                  <a:schemeClr val="tx1"/>
                </a:solidFill>
                <a:effectLst/>
                <a:latin typeface="+mn-lt"/>
                <a:ea typeface="+mn-ea"/>
                <a:cs typeface="+mn-cs"/>
              </a:rPr>
              <a:t>bias(</a:t>
            </a:r>
            <a:r>
              <a:rPr lang="zh-TW" altLang="en-US" sz="1200" b="0" i="0" kern="1200" dirty="0">
                <a:solidFill>
                  <a:schemeClr val="tx1"/>
                </a:solidFill>
                <a:effectLst/>
                <a:latin typeface="+mn-lt"/>
                <a:ea typeface="+mn-ea"/>
                <a:cs typeface="+mn-cs"/>
              </a:rPr>
              <a:t>偏誤值</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也可以說是</a:t>
            </a:r>
            <a:r>
              <a:rPr lang="en-US"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噪音值</a:t>
            </a:r>
            <a:r>
              <a:rPr lang="en-US" altLang="zh-TW"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y= </a:t>
            </a:r>
            <a:r>
              <a:rPr lang="zh-TW" altLang="en-US" sz="1200" b="0" i="0" kern="1200" dirty="0">
                <a:solidFill>
                  <a:schemeClr val="tx1"/>
                </a:solidFill>
                <a:effectLst/>
                <a:latin typeface="+mn-lt"/>
                <a:ea typeface="+mn-ea"/>
                <a:cs typeface="+mn-cs"/>
              </a:rPr>
              <a:t>反應變數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又稱應變項</a:t>
            </a:r>
            <a:r>
              <a:rPr lang="en-US" altLang="zh-TW" sz="1200" b="0" i="0" kern="1200" dirty="0">
                <a:solidFill>
                  <a:schemeClr val="tx1"/>
                </a:solidFill>
                <a:effectLst/>
                <a:latin typeface="+mn-lt"/>
                <a:ea typeface="+mn-ea"/>
                <a:cs typeface="+mn-cs"/>
              </a:rPr>
              <a:t>)</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TW" dirty="0"/>
                  <a:t>這個函式對</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en-TW" dirty="0"/>
                  <a:t>偏做微分設他們為0，接著我們對方程式求解</a:t>
                </a:r>
                <a:r>
                  <a:rPr lang="zh-TW" altLang="en-US" dirty="0"/>
                  <a:t>。 此函式只有極小值，因此我們得到的</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zh-TW" altLang="en-US" dirty="0"/>
                  <a:t> 最小極值的解。</a:t>
                </a:r>
                <a:endParaRPr lang="en-TW" dirty="0"/>
              </a:p>
            </p:txBody>
          </p:sp>
        </mc:Choice>
        <mc:Fallback xmlns="">
          <p:sp>
            <p:nvSpPr>
              <p:cNvPr id="3" name="Notes Placeholder 2"/>
              <p:cNvSpPr>
                <a:spLocks noGrp="1"/>
              </p:cNvSpPr>
              <p:nvPr>
                <p:ph type="body" idx="1"/>
              </p:nvPr>
            </p:nvSpPr>
            <p:spPr/>
            <p:txBody>
              <a:bodyPr/>
              <a:lstStyle/>
              <a:p>
                <a:r>
                  <a:rPr lang="en-TW" dirty="0"/>
                  <a:t>這個函式對</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en-TW" dirty="0"/>
                  <a:t>偏做微分設他們為0，接著我們對方程式求解</a:t>
                </a:r>
                <a:r>
                  <a:rPr lang="zh-TW" altLang="en-US" dirty="0"/>
                  <a:t>。 此函式只有極小值，因此我們得到的</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zh-TW" altLang="en-US" dirty="0"/>
                  <a:t> 最小極值的解。</a:t>
                </a:r>
                <a:endParaRPr lang="en-TW" dirty="0"/>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2930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14:m>
                  <m:oMath xmlns:m="http://schemas.openxmlformats.org/officeDocument/2006/math">
                    <m:r>
                      <m:rPr>
                        <m:nor/>
                      </m:rPr>
                      <a:rPr lang="el-GR" dirty="0" smtClean="0">
                        <a:solidFill>
                          <a:srgbClr val="4D5156"/>
                        </a:solidFill>
                        <a:latin typeface="arial" panose="020B0604020202020204" pitchFamily="34" charset="0"/>
                      </a:rPr>
                      <m:t>θ</m:t>
                    </m:r>
                  </m:oMath>
                </a14:m>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14:m>
                  <m:oMath xmlns:m="http://schemas.openxmlformats.org/officeDocument/2006/math">
                    <m:rad>
                      <m:radPr>
                        <m:degHide m:val="on"/>
                        <m:ctrlPr>
                          <a:rPr lang="en-US" altLang="zh-TW" sz="1200" i="1" smtClean="0">
                            <a:solidFill>
                              <a:schemeClr val="tx1">
                                <a:lumMod val="75000"/>
                                <a:lumOff val="25000"/>
                              </a:schemeClr>
                            </a:solidFill>
                            <a:latin typeface="Cambria Math" panose="02040503050406030204" pitchFamily="18" charset="0"/>
                            <a:ea typeface="PingFang TC" panose="020B0400000000000000" pitchFamily="34" charset="-120"/>
                          </a:rPr>
                        </m:ctrlPr>
                      </m:radPr>
                      <m:deg/>
                      <m:e>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𝑏</m:t>
                        </m:r>
                        <m:r>
                          <a:rPr lang="en-US" altLang="zh-TW" sz="1200" b="0" i="1" baseline="30000" smtClean="0">
                            <a:solidFill>
                              <a:schemeClr val="tx1">
                                <a:lumMod val="75000"/>
                                <a:lumOff val="25000"/>
                              </a:schemeClr>
                            </a:solidFill>
                            <a:latin typeface="Cambria Math" panose="02040503050406030204" pitchFamily="18" charset="0"/>
                            <a:ea typeface="PingFang TC" panose="020B0400000000000000" pitchFamily="34" charset="-120"/>
                          </a:rPr>
                          <m:t>2</m:t>
                        </m:r>
                      </m:e>
                    </m:rad>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−4</m:t>
                    </m:r>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𝑎𝑐</m:t>
                    </m:r>
                  </m:oMath>
                </a14:m>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r>
                  <a:rPr lang="el-GR" i="0" dirty="0">
                    <a:solidFill>
                      <a:srgbClr val="4D5156"/>
                    </a:solidFill>
                    <a:latin typeface="Cambria Math" panose="02040503050406030204" pitchFamily="18" charset="0"/>
                  </a:rPr>
                  <a:t>"θ</a:t>
                </a:r>
                <a:r>
                  <a:rPr lang="en-TW" i="0" dirty="0">
                    <a:solidFill>
                      <a:srgbClr val="4D5156"/>
                    </a:solidFill>
                    <a:latin typeface="arial" panose="020B0604020202020204" pitchFamily="34" charset="0"/>
                  </a:rPr>
                  <a:t>"</a:t>
                </a:r>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r>
                  <a:rPr lang="en-US" altLang="zh-TW" sz="1200" i="0">
                    <a:solidFill>
                      <a:schemeClr val="tx1">
                        <a:lumMod val="75000"/>
                        <a:lumOff val="25000"/>
                      </a:schemeClr>
                    </a:solidFill>
                    <a:latin typeface="Cambria Math" panose="02040503050406030204" pitchFamily="18" charset="0"/>
                    <a:ea typeface="PingFang TC" panose="020B0400000000000000" pitchFamily="34" charset="-120"/>
                  </a:rPr>
                  <a:t>√</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𝑏</a:t>
                </a:r>
                <a:r>
                  <a:rPr lang="en-US" altLang="zh-TW" sz="1200" b="0" i="0" baseline="30000">
                    <a:solidFill>
                      <a:schemeClr val="tx1">
                        <a:lumMod val="75000"/>
                        <a:lumOff val="25000"/>
                      </a:schemeClr>
                    </a:solidFill>
                    <a:latin typeface="Cambria Math" panose="02040503050406030204" pitchFamily="18" charset="0"/>
                    <a:ea typeface="PingFang TC" panose="020B0400000000000000" pitchFamily="34" charset="-120"/>
                  </a:rPr>
                  <a:t>2</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−4𝑎𝑐</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20079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4815" marR="0" lvl="0" indent="-412115" algn="l" rtl="0">
              <a:lnSpc>
                <a:spcPct val="100000"/>
              </a:lnSpc>
              <a:spcBef>
                <a:spcPts val="0"/>
              </a:spcBef>
              <a:spcAft>
                <a:spcPts val="0"/>
              </a:spcAft>
              <a:buClr>
                <a:srgbClr val="595959"/>
              </a:buClr>
              <a:buSzPts val="2400"/>
              <a:buFont typeface="Arial"/>
              <a:buChar char="●"/>
            </a:pPr>
            <a:r>
              <a:rPr lang="zh-TW" altLang="en-US" sz="2400" b="0" i="0" u="none" strike="noStrike" cap="none" dirty="0">
                <a:solidFill>
                  <a:srgbClr val="595959"/>
                </a:solidFill>
                <a:latin typeface="Arimo"/>
                <a:ea typeface="Arimo"/>
                <a:cs typeface="Arimo"/>
                <a:sym typeface="Arimo"/>
              </a:rPr>
              <a:t>使用時機：</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為</a:t>
            </a:r>
            <a:r>
              <a:rPr lang="zh-TW" altLang="en-US" sz="2400" b="0" i="0" u="none" strike="noStrike" cap="none" dirty="0">
                <a:solidFill>
                  <a:srgbClr val="FF0000"/>
                </a:solidFill>
                <a:latin typeface="Arimo"/>
                <a:ea typeface="Arimo"/>
                <a:cs typeface="Arimo"/>
                <a:sym typeface="Arimo"/>
              </a:rPr>
              <a:t>非</a:t>
            </a:r>
            <a:r>
              <a:rPr lang="zh-TW" altLang="en-US" sz="2400" b="0" i="0" u="none" strike="noStrike" cap="none" dirty="0">
                <a:solidFill>
                  <a:srgbClr val="595959"/>
                </a:solidFill>
                <a:latin typeface="Arimo"/>
                <a:ea typeface="Arimo"/>
                <a:cs typeface="Arimo"/>
                <a:sym typeface="Arimo"/>
              </a:rPr>
              <a:t>連續值（二元、多元分類問題）。</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Features </a:t>
            </a:r>
            <a:r>
              <a:rPr lang="zh-TW" altLang="en-US" sz="2400" b="0" i="0" u="none" strike="noStrike" cap="none" dirty="0">
                <a:solidFill>
                  <a:srgbClr val="595959"/>
                </a:solidFill>
                <a:latin typeface="Arimo"/>
                <a:ea typeface="Arimo"/>
                <a:cs typeface="Arimo"/>
                <a:sym typeface="Arimo"/>
              </a:rPr>
              <a:t>和 </a:t>
            </a: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之間不必有線性關係，因為</a:t>
            </a:r>
            <a:r>
              <a:rPr lang="en-US" sz="2400" b="0" i="0" u="none" strike="noStrike" cap="none" dirty="0">
                <a:solidFill>
                  <a:srgbClr val="595959"/>
                </a:solidFill>
                <a:latin typeface="Arial"/>
                <a:ea typeface="Arial"/>
                <a:cs typeface="Arial"/>
                <a:sym typeface="Arial"/>
              </a:rPr>
              <a:t>Features</a:t>
            </a:r>
            <a:r>
              <a:rPr lang="zh-TW" altLang="en-US" sz="2400" b="0" i="0" u="none" strike="noStrike" cap="none" dirty="0">
                <a:solidFill>
                  <a:srgbClr val="595959"/>
                </a:solidFill>
                <a:latin typeface="Arimo"/>
                <a:ea typeface="Arimo"/>
                <a:cs typeface="Arimo"/>
                <a:sym typeface="Arimo"/>
              </a:rPr>
              <a:t>會做</a:t>
            </a:r>
            <a:r>
              <a:rPr lang="en-US" sz="2400" b="0" i="0" u="none" strike="noStrike" cap="none" dirty="0">
                <a:solidFill>
                  <a:srgbClr val="595959"/>
                </a:solidFill>
                <a:latin typeface="Arial"/>
                <a:ea typeface="Arial"/>
                <a:cs typeface="Arial"/>
                <a:sym typeface="Arial"/>
              </a:rPr>
              <a:t>non-linear</a:t>
            </a:r>
            <a:r>
              <a:rPr lang="zh-TW" altLang="en-US" sz="2400" b="0" i="0" u="none" strike="noStrike" cap="none" dirty="0">
                <a:solidFill>
                  <a:srgbClr val="595959"/>
                </a:solidFill>
                <a:latin typeface="Arimo"/>
                <a:ea typeface="Arimo"/>
                <a:cs typeface="Arimo"/>
                <a:sym typeface="Arimo"/>
              </a:rPr>
              <a:t>的</a:t>
            </a:r>
            <a:r>
              <a:rPr lang="en-US" sz="2400" b="0" i="0" u="none" strike="noStrike" cap="none" dirty="0">
                <a:solidFill>
                  <a:srgbClr val="595959"/>
                </a:solidFill>
                <a:latin typeface="Arial"/>
                <a:ea typeface="Arial"/>
                <a:cs typeface="Arial"/>
                <a:sym typeface="Arial"/>
              </a:rPr>
              <a:t>transform(sigmoid)</a:t>
            </a:r>
            <a:r>
              <a:rPr lang="en-US" sz="2400" b="0" i="0" u="none" strike="noStrike" cap="none" dirty="0">
                <a:solidFill>
                  <a:srgbClr val="595959"/>
                </a:solidFill>
                <a:latin typeface="Arimo"/>
                <a:ea typeface="Arimo"/>
                <a:cs typeface="Arimo"/>
                <a:sym typeface="Arimo"/>
              </a:rPr>
              <a:t>。</a:t>
            </a:r>
            <a:endParaRPr lang="en-US" sz="2400" b="0" i="0" u="none" strike="noStrike" cap="none" dirty="0">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endParaRPr lang="en-US" sz="2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3250"/>
              <a:buFont typeface="Arial"/>
              <a:buNone/>
            </a:pPr>
            <a:endParaRPr lang="en-US" sz="3250" b="0" i="0" u="none" strike="noStrike" cap="none" dirty="0">
              <a:solidFill>
                <a:schemeClr val="dk1"/>
              </a:solidFill>
              <a:latin typeface="Times New Roman"/>
              <a:ea typeface="Times New Roman"/>
              <a:cs typeface="Times New Roman"/>
              <a:sym typeface="Times New Roman"/>
            </a:endParaRPr>
          </a:p>
          <a:p>
            <a:pPr marL="424815"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595959"/>
              </a:solidFill>
              <a:latin typeface="Arial"/>
              <a:ea typeface="Arial"/>
              <a:cs typeface="Arial"/>
              <a:sym typeface="Arial"/>
            </a:endParaRPr>
          </a:p>
          <a:p>
            <a:pPr marL="424815" marR="0" lvl="0" indent="-412115" algn="l" rtl="0">
              <a:lnSpc>
                <a:spcPct val="100000"/>
              </a:lnSpc>
              <a:spcBef>
                <a:spcPts val="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Prediction</a:t>
            </a:r>
            <a:r>
              <a:rPr lang="en-US" sz="2400" b="0" i="0" u="none" strike="noStrike" cap="none" dirty="0">
                <a:solidFill>
                  <a:srgbClr val="595959"/>
                </a:solidFill>
                <a:latin typeface="Arimo"/>
                <a:ea typeface="Arimo"/>
                <a:cs typeface="Arimo"/>
                <a:sym typeface="Arimo"/>
              </a:rPr>
              <a:t>：</a:t>
            </a:r>
            <a:r>
              <a:rPr lang="en-US" sz="2400" b="0" i="0" u="none" strike="noStrike" cap="none" dirty="0">
                <a:solidFill>
                  <a:srgbClr val="595959"/>
                </a:solidFill>
                <a:latin typeface="Arial"/>
                <a:ea typeface="Arial"/>
                <a:cs typeface="Arial"/>
                <a:sym typeface="Arial"/>
              </a:rPr>
              <a:t>0~1</a:t>
            </a:r>
            <a:r>
              <a:rPr lang="zh-TW" altLang="en-US" sz="2400" b="0" i="0" u="none" strike="noStrike" cap="none" dirty="0">
                <a:solidFill>
                  <a:srgbClr val="595959"/>
                </a:solidFill>
                <a:latin typeface="Arimo"/>
                <a:ea typeface="Arimo"/>
                <a:cs typeface="Arimo"/>
                <a:sym typeface="Arimo"/>
              </a:rPr>
              <a:t>的機率值。</a:t>
            </a:r>
            <a:endParaRPr lang="zh-TW" altLang="en-US" sz="2400" b="0" i="0" u="none" strike="noStrike" cap="none" dirty="0">
              <a:solidFill>
                <a:schemeClr val="dk1"/>
              </a:solidFill>
              <a:latin typeface="Arimo"/>
              <a:ea typeface="Arimo"/>
              <a:cs typeface="Arimo"/>
              <a:sym typeface="Arimo"/>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406393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5571482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hyperlink" Target="http://www.taroballz.com/2018/07/18/ML_LogisticRegression/" TargetMode="External"/><Relationship Id="rId2" Type="http://schemas.openxmlformats.org/officeDocument/2006/relationships/hyperlink" Target="https://medium.com/@jacky308082/machine-learning-%E4%B8%8B%E7%9A%84-linear-regression-%E5%AF%A6%E4%BD%9C-%E4%BD%BF%E7%94%A8python-7e1dd03a4d46"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youtube.com/watch?v=yKKNr-QKz2Q&amp;list=PLUmEkMzF-Jfal7EeV3pYdLRdooyRuNAFY&amp;index=8" TargetMode="External"/><Relationship Id="rId5" Type="http://schemas.openxmlformats.org/officeDocument/2006/relationships/image" Target="../media/image19.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9</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Linear Regression</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程式實作</a:t>
            </a: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6600" dirty="0"/>
              <a:t>Part 2</a:t>
            </a:r>
          </a:p>
          <a:p>
            <a:endParaRPr lang="en-US" altLang="zh-CN" sz="6600" dirty="0"/>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43596" y="3278443"/>
            <a:ext cx="5537200" cy="1162369"/>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3200" dirty="0">
                <a:solidFill>
                  <a:srgbClr val="FFFFFF"/>
                </a:solidFill>
              </a:rPr>
              <a:t>線性迴歸</a:t>
            </a:r>
            <a:r>
              <a:rPr lang="zh-TW" altLang="en-US" sz="3200" dirty="0">
                <a:solidFill>
                  <a:srgbClr val="FFFFFF"/>
                </a:solidFill>
              </a:rPr>
              <a:t> </a:t>
            </a:r>
            <a:r>
              <a:rPr lang="en-US" altLang="zh-TW" sz="1800" dirty="0">
                <a:solidFill>
                  <a:srgbClr val="FFFFFF"/>
                </a:solidFill>
              </a:rPr>
              <a:t>(Linear Regression)</a:t>
            </a:r>
            <a:endParaRPr lang="en-US" altLang="zh-CN" sz="1800" dirty="0">
              <a:solidFill>
                <a:srgbClr val="FFFFFF"/>
              </a:solidFill>
            </a:endParaRPr>
          </a:p>
          <a:p>
            <a:pPr lvl="0"/>
            <a:r>
              <a:rPr lang="zh-CN" altLang="en-US" sz="3600" dirty="0">
                <a:solidFill>
                  <a:srgbClr val="FFFFFF"/>
                </a:solidFill>
              </a:rPr>
              <a:t>程式實作</a:t>
            </a:r>
          </a:p>
        </p:txBody>
      </p:sp>
    </p:spTree>
    <p:extLst>
      <p:ext uri="{BB962C8B-B14F-4D97-AF65-F5344CB8AC3E}">
        <p14:creationId xmlns:p14="http://schemas.microsoft.com/office/powerpoint/2010/main" val="268268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075709" y="3276408"/>
            <a:ext cx="5997039" cy="1077218"/>
          </a:xfrm>
        </p:spPr>
        <p:txBody>
          <a:bodyPr/>
          <a:lstStyle/>
          <a:p>
            <a:pPr lvl="0" defTabSz="914377">
              <a:lnSpc>
                <a:spcPct val="100000"/>
              </a:lnSpc>
              <a:spcBef>
                <a:spcPts val="0"/>
              </a:spcBef>
            </a:pPr>
            <a:r>
              <a:rPr lang="zh-CN" altLang="en-US" sz="3200" dirty="0"/>
              <a:t>線性迴歸</a:t>
            </a:r>
            <a:r>
              <a:rPr lang="zh-TW" altLang="en-US" sz="3200" dirty="0"/>
              <a:t> </a:t>
            </a:r>
            <a:r>
              <a:rPr lang="en-US" altLang="zh-TW" sz="1800" dirty="0"/>
              <a:t>(Linear Regression)</a:t>
            </a:r>
            <a:endParaRPr lang="en-US" altLang="zh-CN" sz="1800" dirty="0"/>
          </a:p>
          <a:p>
            <a:pPr lvl="0" defTabSz="914377">
              <a:lnSpc>
                <a:spcPct val="100000"/>
              </a:lnSpc>
              <a:spcBef>
                <a:spcPts val="0"/>
              </a:spcBef>
            </a:pPr>
            <a:r>
              <a:rPr lang="zh-CN" altLang="en-US" sz="3200" dirty="0"/>
              <a:t>程式實作</a:t>
            </a:r>
          </a:p>
        </p:txBody>
      </p:sp>
    </p:spTree>
    <p:extLst>
      <p:ext uri="{BB962C8B-B14F-4D97-AF65-F5344CB8AC3E}">
        <p14:creationId xmlns:p14="http://schemas.microsoft.com/office/powerpoint/2010/main" val="142886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C6DEF-B577-F345-A84E-E5445DCE9AD9}"/>
              </a:ext>
            </a:extLst>
          </p:cNvPr>
          <p:cNvSpPr>
            <a:spLocks noGrp="1"/>
          </p:cNvSpPr>
          <p:nvPr>
            <p:ph type="body" sz="quarter" idx="10"/>
          </p:nvPr>
        </p:nvSpPr>
        <p:spPr>
          <a:xfrm>
            <a:off x="992875" y="245402"/>
            <a:ext cx="9315782" cy="590931"/>
          </a:xfrm>
        </p:spPr>
        <p:txBody>
          <a:bodyPr/>
          <a:lstStyle/>
          <a:p>
            <a:r>
              <a:rPr lang="zh-TW" altLang="en-US" dirty="0"/>
              <a:t>簡單線性回歸</a:t>
            </a:r>
            <a:endParaRPr lang="en-US" altLang="zh-TW" dirty="0"/>
          </a:p>
        </p:txBody>
      </p:sp>
      <p:pic>
        <p:nvPicPr>
          <p:cNvPr id="6" name="Picture 5">
            <a:extLst>
              <a:ext uri="{FF2B5EF4-FFF2-40B4-BE49-F238E27FC236}">
                <a16:creationId xmlns:a16="http://schemas.microsoft.com/office/drawing/2014/main" id="{B7AC67C2-03D7-1344-B1AD-CAC971E57328}"/>
              </a:ext>
            </a:extLst>
          </p:cNvPr>
          <p:cNvPicPr>
            <a:picLocks noChangeAspect="1"/>
          </p:cNvPicPr>
          <p:nvPr/>
        </p:nvPicPr>
        <p:blipFill>
          <a:blip r:embed="rId3"/>
          <a:stretch>
            <a:fillRect/>
          </a:stretch>
        </p:blipFill>
        <p:spPr>
          <a:xfrm>
            <a:off x="3415937" y="3172555"/>
            <a:ext cx="4864100" cy="3238500"/>
          </a:xfrm>
          <a:prstGeom prst="rect">
            <a:avLst/>
          </a:prstGeom>
        </p:spPr>
      </p:pic>
      <p:pic>
        <p:nvPicPr>
          <p:cNvPr id="8" name="Picture 7">
            <a:extLst>
              <a:ext uri="{FF2B5EF4-FFF2-40B4-BE49-F238E27FC236}">
                <a16:creationId xmlns:a16="http://schemas.microsoft.com/office/drawing/2014/main" id="{1A240DE7-301A-DC4C-840C-C9FDC3FB1859}"/>
              </a:ext>
            </a:extLst>
          </p:cNvPr>
          <p:cNvPicPr>
            <a:picLocks noChangeAspect="1"/>
          </p:cNvPicPr>
          <p:nvPr/>
        </p:nvPicPr>
        <p:blipFill>
          <a:blip r:embed="rId4"/>
          <a:stretch>
            <a:fillRect/>
          </a:stretch>
        </p:blipFill>
        <p:spPr>
          <a:xfrm>
            <a:off x="3428294" y="3160198"/>
            <a:ext cx="4838700" cy="325120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8E7CDFB-8AD7-EF49-A62C-0A95147C8694}"/>
                  </a:ext>
                </a:extLst>
              </p:cNvPr>
              <p:cNvSpPr txBox="1">
                <a:spLocks/>
              </p:cNvSpPr>
              <p:nvPr/>
            </p:nvSpPr>
            <p:spPr>
              <a:xfrm>
                <a:off x="838200" y="1253331"/>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9" name="Content Placeholder 2">
                <a:extLst>
                  <a:ext uri="{FF2B5EF4-FFF2-40B4-BE49-F238E27FC236}">
                    <a16:creationId xmlns:a16="http://schemas.microsoft.com/office/drawing/2014/main" id="{F8E7CDFB-8AD7-EF49-A62C-0A95147C8694}"/>
                  </a:ext>
                </a:extLst>
              </p:cNvPr>
              <p:cNvSpPr txBox="1">
                <a:spLocks noRot="1" noChangeAspect="1" noMove="1" noResize="1" noEditPoints="1" noAdjustHandles="1" noChangeArrowheads="1" noChangeShapeType="1" noTextEdit="1"/>
              </p:cNvSpPr>
              <p:nvPr/>
            </p:nvSpPr>
            <p:spPr>
              <a:xfrm>
                <a:off x="838200" y="1253331"/>
                <a:ext cx="5009444" cy="1489869"/>
              </a:xfrm>
              <a:prstGeom prst="rect">
                <a:avLst/>
              </a:prstGeom>
              <a:blipFill>
                <a:blip r:embed="rId6"/>
                <a:stretch>
                  <a:fillRect l="-1269" t="-3390"/>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FE42E640-A4F6-444E-A65B-3D2A75128CC6}"/>
              </a:ext>
            </a:extLst>
          </p:cNvPr>
          <p:cNvPicPr>
            <a:picLocks noChangeAspect="1"/>
          </p:cNvPicPr>
          <p:nvPr/>
        </p:nvPicPr>
        <p:blipFill rotWithShape="1">
          <a:blip r:embed="rId7"/>
          <a:srcRect r="18524"/>
          <a:stretch/>
        </p:blipFill>
        <p:spPr>
          <a:xfrm>
            <a:off x="5496279" y="981026"/>
            <a:ext cx="5992988" cy="1941391"/>
          </a:xfrm>
          <a:prstGeom prst="rect">
            <a:avLst/>
          </a:prstGeom>
        </p:spPr>
      </p:pic>
    </p:spTree>
    <p:extLst>
      <p:ext uri="{BB962C8B-B14F-4D97-AF65-F5344CB8AC3E}">
        <p14:creationId xmlns:p14="http://schemas.microsoft.com/office/powerpoint/2010/main" val="20269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89660B-0018-B343-A067-3E9695FBCC0E}"/>
              </a:ext>
            </a:extLst>
          </p:cNvPr>
          <p:cNvSpPr>
            <a:spLocks noGrp="1"/>
          </p:cNvSpPr>
          <p:nvPr>
            <p:ph type="body" sz="quarter" idx="10"/>
          </p:nvPr>
        </p:nvSpPr>
        <p:spPr/>
        <p:txBody>
          <a:bodyPr/>
          <a:lstStyle/>
          <a:p>
            <a:r>
              <a:rPr lang="en-TW" dirty="0"/>
              <a:t>[</a:t>
            </a:r>
            <a:r>
              <a:rPr lang="zh-TW" altLang="en-US" dirty="0"/>
              <a:t>非線性回歸</a:t>
            </a:r>
            <a:r>
              <a:rPr lang="en-TW" dirty="0"/>
              <a:t>]</a:t>
            </a:r>
            <a:r>
              <a:rPr lang="zh-TW" altLang="en-US" dirty="0"/>
              <a:t> </a:t>
            </a:r>
            <a:r>
              <a:rPr lang="en-TW" dirty="0"/>
              <a:t>訓練一個多項式模型</a:t>
            </a:r>
          </a:p>
        </p:txBody>
      </p:sp>
      <p:sp>
        <p:nvSpPr>
          <p:cNvPr id="3" name="Rectangle 2">
            <a:extLst>
              <a:ext uri="{FF2B5EF4-FFF2-40B4-BE49-F238E27FC236}">
                <a16:creationId xmlns:a16="http://schemas.microsoft.com/office/drawing/2014/main" id="{57EA381E-5077-3D4D-9F16-B0C7525EB2C1}"/>
              </a:ext>
            </a:extLst>
          </p:cNvPr>
          <p:cNvSpPr/>
          <p:nvPr/>
        </p:nvSpPr>
        <p:spPr>
          <a:xfrm>
            <a:off x="563109" y="1168399"/>
            <a:ext cx="5821915" cy="1231106"/>
          </a:xfrm>
          <a:prstGeom prst="rect">
            <a:avLst/>
          </a:prstGeom>
        </p:spPr>
        <p:txBody>
          <a:bodyPr wrap="none">
            <a:spAutoFit/>
          </a:bodyPr>
          <a:lstStyle/>
          <a:p>
            <a:r>
              <a:rPr lang="en-US" sz="2000" dirty="0" err="1">
                <a:solidFill>
                  <a:schemeClr val="tx1">
                    <a:lumMod val="75000"/>
                    <a:lumOff val="25000"/>
                  </a:schemeClr>
                </a:solidFill>
                <a:latin typeface="+mn-ea"/>
              </a:rPr>
              <a:t>在</a:t>
            </a:r>
            <a:r>
              <a:rPr lang="zh-TW" altLang="en-US" sz="2000" dirty="0">
                <a:solidFill>
                  <a:schemeClr val="tx1">
                    <a:lumMod val="75000"/>
                    <a:lumOff val="25000"/>
                  </a:schemeClr>
                </a:solidFill>
                <a:latin typeface="+mn-ea"/>
              </a:rPr>
              <a:t> </a:t>
            </a:r>
            <a:r>
              <a:rPr lang="en-US" sz="2000" dirty="0" err="1">
                <a:solidFill>
                  <a:schemeClr val="tx1">
                    <a:lumMod val="75000"/>
                    <a:lumOff val="25000"/>
                  </a:schemeClr>
                </a:solidFill>
                <a:latin typeface="+mn-ea"/>
              </a:rPr>
              <a:t>sklearn</a:t>
            </a:r>
            <a:r>
              <a:rPr lang="zh-TW" altLang="en-US" sz="2000" dirty="0">
                <a:solidFill>
                  <a:schemeClr val="tx1">
                    <a:lumMod val="75000"/>
                    <a:lumOff val="25000"/>
                  </a:schemeClr>
                </a:solidFill>
                <a:latin typeface="+mn-ea"/>
              </a:rPr>
              <a:t> 中如果要訓練一個多項式的回歸模型：</a:t>
            </a:r>
            <a:endParaRPr lang="en-US" altLang="zh-TW" sz="2000" dirty="0">
              <a:solidFill>
                <a:schemeClr val="tx1">
                  <a:lumMod val="75000"/>
                  <a:lumOff val="25000"/>
                </a:schemeClr>
              </a:solidFill>
              <a:latin typeface="+mn-ea"/>
            </a:endParaRPr>
          </a:p>
          <a:p>
            <a:endParaRPr lang="en-US" dirty="0">
              <a:solidFill>
                <a:srgbClr val="252525"/>
              </a:solidFill>
              <a:latin typeface="Roboto" panose="02000000000000000000" pitchFamily="2" charset="0"/>
            </a:endParaRPr>
          </a:p>
          <a:p>
            <a:pPr marL="285750" indent="-285750">
              <a:buFont typeface="Arial" panose="020B0604020202020204" pitchFamily="34" charset="0"/>
              <a:buChar char="•"/>
            </a:pPr>
            <a:r>
              <a:rPr lang="en-US" dirty="0" err="1">
                <a:solidFill>
                  <a:schemeClr val="tx1">
                    <a:lumMod val="75000"/>
                    <a:lumOff val="25000"/>
                  </a:schemeClr>
                </a:solidFill>
              </a:rPr>
              <a:t>PolynomialFeatures</a:t>
            </a:r>
            <a:r>
              <a:rPr lang="en-US" dirty="0">
                <a:solidFill>
                  <a:schemeClr val="tx1">
                    <a:lumMod val="75000"/>
                    <a:lumOff val="25000"/>
                  </a:schemeClr>
                </a:solidFill>
              </a:rPr>
              <a:t> </a:t>
            </a:r>
            <a:r>
              <a:rPr lang="zh-TW" altLang="en-US" dirty="0">
                <a:solidFill>
                  <a:schemeClr val="tx1">
                    <a:lumMod val="75000"/>
                    <a:lumOff val="25000"/>
                  </a:schemeClr>
                </a:solidFill>
              </a:rPr>
              <a:t>生成多項式特徵</a:t>
            </a:r>
            <a:endParaRPr lang="en-US" altLang="zh-TW" dirty="0">
              <a:solidFill>
                <a:schemeClr val="tx1">
                  <a:lumMod val="75000"/>
                  <a:lumOff val="25000"/>
                </a:schemeClr>
              </a:solidFill>
            </a:endParaRPr>
          </a:p>
          <a:p>
            <a:pPr marL="285750" indent="-285750">
              <a:buFont typeface="Arial" panose="020B0604020202020204" pitchFamily="34" charset="0"/>
              <a:buChar char="•"/>
            </a:pPr>
            <a:r>
              <a:rPr lang="en-US" dirty="0" err="1">
                <a:solidFill>
                  <a:schemeClr val="tx1">
                    <a:lumMod val="75000"/>
                    <a:lumOff val="25000"/>
                  </a:schemeClr>
                </a:solidFill>
              </a:rPr>
              <a:t>LinearRegression</a:t>
            </a:r>
            <a:r>
              <a:rPr lang="zh-TW" altLang="en-US" dirty="0">
                <a:solidFill>
                  <a:schemeClr val="tx1">
                    <a:lumMod val="75000"/>
                    <a:lumOff val="25000"/>
                  </a:schemeClr>
                </a:solidFill>
              </a:rPr>
              <a:t> </a:t>
            </a:r>
            <a:endParaRPr lang="en-TW" dirty="0">
              <a:solidFill>
                <a:schemeClr val="tx1">
                  <a:lumMod val="75000"/>
                  <a:lumOff val="25000"/>
                </a:schemeClr>
              </a:solidFill>
            </a:endParaRPr>
          </a:p>
        </p:txBody>
      </p:sp>
      <p:pic>
        <p:nvPicPr>
          <p:cNvPr id="5" name="Picture 4">
            <a:extLst>
              <a:ext uri="{FF2B5EF4-FFF2-40B4-BE49-F238E27FC236}">
                <a16:creationId xmlns:a16="http://schemas.microsoft.com/office/drawing/2014/main" id="{0BF3AADF-9119-6948-9659-EBBB872E5D49}"/>
              </a:ext>
            </a:extLst>
          </p:cNvPr>
          <p:cNvPicPr>
            <a:picLocks noChangeAspect="1"/>
          </p:cNvPicPr>
          <p:nvPr/>
        </p:nvPicPr>
        <p:blipFill>
          <a:blip r:embed="rId3"/>
          <a:stretch>
            <a:fillRect/>
          </a:stretch>
        </p:blipFill>
        <p:spPr>
          <a:xfrm>
            <a:off x="563109" y="2468562"/>
            <a:ext cx="5486400" cy="3657600"/>
          </a:xfrm>
          <a:prstGeom prst="rect">
            <a:avLst/>
          </a:prstGeom>
        </p:spPr>
      </p:pic>
      <p:pic>
        <p:nvPicPr>
          <p:cNvPr id="7" name="Picture 6">
            <a:extLst>
              <a:ext uri="{FF2B5EF4-FFF2-40B4-BE49-F238E27FC236}">
                <a16:creationId xmlns:a16="http://schemas.microsoft.com/office/drawing/2014/main" id="{0ECCB30F-C5F5-1148-94BB-DE2AB15B9494}"/>
              </a:ext>
            </a:extLst>
          </p:cNvPr>
          <p:cNvPicPr>
            <a:picLocks noChangeAspect="1"/>
          </p:cNvPicPr>
          <p:nvPr/>
        </p:nvPicPr>
        <p:blipFill>
          <a:blip r:embed="rId4"/>
          <a:stretch>
            <a:fillRect/>
          </a:stretch>
        </p:blipFill>
        <p:spPr>
          <a:xfrm>
            <a:off x="6049509" y="2468562"/>
            <a:ext cx="5486400" cy="3657600"/>
          </a:xfrm>
          <a:prstGeom prst="rect">
            <a:avLst/>
          </a:prstGeom>
        </p:spPr>
      </p:pic>
    </p:spTree>
    <p:extLst>
      <p:ext uri="{BB962C8B-B14F-4D97-AF65-F5344CB8AC3E}">
        <p14:creationId xmlns:p14="http://schemas.microsoft.com/office/powerpoint/2010/main" val="4785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585323"/>
          </a:xfrm>
          <a:prstGeom prst="rect">
            <a:avLst/>
          </a:prstGeom>
        </p:spPr>
        <p:txBody>
          <a:bodyPr wrap="square">
            <a:spAutoFit/>
          </a:bodyPr>
          <a:lstStyle/>
          <a:p>
            <a:pPr marL="285750" indent="-285750">
              <a:buFont typeface="Arial" panose="020B0604020202020204" pitchFamily="34" charset="0"/>
              <a:buChar char="•"/>
            </a:pPr>
            <a:r>
              <a:rPr lang="en-US" dirty="0">
                <a:hlinkClick r:id="rId2">
                  <a:extLst>
                    <a:ext uri="{A12FA001-AC4F-418D-AE19-62706E023703}">
                      <ahyp:hlinkClr xmlns:ahyp="http://schemas.microsoft.com/office/drawing/2018/hyperlinkcolor" val="tx"/>
                    </a:ext>
                  </a:extLst>
                </a:hlinkClick>
              </a:rPr>
              <a:t>Part 1</a:t>
            </a:r>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t>Part 2</a:t>
            </a:r>
          </a:p>
          <a:p>
            <a:pPr marL="285750" indent="-285750">
              <a:buFont typeface="Arial" panose="020B0604020202020204" pitchFamily="34" charset="0"/>
              <a:buChar char="•"/>
            </a:pPr>
            <a:r>
              <a:rPr lang="en-US" dirty="0">
                <a:hlinkClick r:id="rId3"/>
              </a:rPr>
              <a:t>http://www.taroballz.com/2018/07/18/ML_LogisticRegression/</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9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47769"/>
            <a:ext cx="3556000" cy="341632"/>
          </a:xfrm>
        </p:spPr>
        <p:txBody>
          <a:bodyPr/>
          <a:lstStyle/>
          <a:p>
            <a:r>
              <a:rPr lang="en-TW" sz="1800" dirty="0"/>
              <a:t>認識線性回歸</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44998"/>
            <a:ext cx="4474107" cy="290657"/>
          </a:xfrm>
        </p:spPr>
        <p:txBody>
          <a:bodyPr/>
          <a:lstStyle/>
          <a:p>
            <a:r>
              <a:rPr lang="zh-TW" altLang="en-US" sz="1100" dirty="0"/>
              <a:t>透過機器學習來找出一條函式，來最佳化模型</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30521"/>
            <a:ext cx="3556000" cy="341632"/>
          </a:xfrm>
        </p:spPr>
        <p:txBody>
          <a:bodyPr/>
          <a:lstStyle/>
          <a:p>
            <a:r>
              <a:rPr lang="en-TW" sz="1800" dirty="0"/>
              <a:t>線性回歸程式手把手</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27750"/>
            <a:ext cx="4474107" cy="290657"/>
          </a:xfrm>
        </p:spPr>
        <p:txBody>
          <a:bodyPr/>
          <a:lstStyle/>
          <a:p>
            <a:r>
              <a:rPr lang="zh-TW" altLang="en-US" sz="1100" dirty="0"/>
              <a:t>簡單線性回歸、多元回歸、非線性回歸</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觀念講解</a:t>
            </a:r>
          </a:p>
        </p:txBody>
      </p:sp>
    </p:spTree>
    <p:extLst>
      <p:ext uri="{BB962C8B-B14F-4D97-AF65-F5344CB8AC3E}">
        <p14:creationId xmlns:p14="http://schemas.microsoft.com/office/powerpoint/2010/main" val="125380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solidFill>
                  <a:schemeClr val="accent3">
                    <a:lumMod val="25000"/>
                  </a:schemeClr>
                </a:solidFill>
                <a:latin typeface="PingFang TC" panose="020B0400000000000000" pitchFamily="34" charset="-120"/>
                <a:ea typeface="PingFang TC" panose="020B0400000000000000" pitchFamily="34" charset="-120"/>
              </a:rPr>
              <a:t>線性迴歸</a:t>
            </a:r>
            <a:r>
              <a:rPr lang="en-US" altLang="zh-TW" dirty="0">
                <a:solidFill>
                  <a:schemeClr val="accent3">
                    <a:lumMod val="25000"/>
                  </a:schemeClr>
                </a:solidFill>
                <a:latin typeface="PingFang TC" panose="020B0400000000000000" pitchFamily="34" charset="-120"/>
                <a:ea typeface="PingFang TC" panose="020B0400000000000000" pitchFamily="34" charset="-120"/>
              </a:rPr>
              <a:t>(</a:t>
            </a:r>
            <a:r>
              <a:rPr lang="en-US" dirty="0">
                <a:solidFill>
                  <a:schemeClr val="accent3">
                    <a:lumMod val="25000"/>
                  </a:schemeClr>
                </a:solidFill>
                <a:latin typeface="PingFang TC" panose="020B0400000000000000" pitchFamily="34" charset="-120"/>
                <a:ea typeface="PingFang TC" panose="020B0400000000000000" pitchFamily="34" charset="-120"/>
              </a:rPr>
              <a:t>Linear Regression)</a:t>
            </a:r>
            <a:endParaRPr lang="zh-CN" altLang="en-US" kern="0" dirty="0">
              <a:solidFill>
                <a:schemeClr val="accent3">
                  <a:lumMod val="25000"/>
                </a:schemeClr>
              </a:solidFill>
            </a:endParaRPr>
          </a:p>
        </p:txBody>
      </p:sp>
      <p:sp>
        <p:nvSpPr>
          <p:cNvPr id="4" name="Rounded Rectangle 3">
            <a:extLst>
              <a:ext uri="{FF2B5EF4-FFF2-40B4-BE49-F238E27FC236}">
                <a16:creationId xmlns:a16="http://schemas.microsoft.com/office/drawing/2014/main" id="{61855EE9-06CB-B743-BC83-47D3E9FDEF0E}"/>
              </a:ext>
            </a:extLst>
          </p:cNvPr>
          <p:cNvSpPr/>
          <p:nvPr/>
        </p:nvSpPr>
        <p:spPr>
          <a:xfrm>
            <a:off x="1040466" y="4256465"/>
            <a:ext cx="642411" cy="42035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415CB1-9D9E-2E4D-ADDE-47385BEA345D}"/>
              </a:ext>
            </a:extLst>
          </p:cNvPr>
          <p:cNvSpPr/>
          <p:nvPr/>
        </p:nvSpPr>
        <p:spPr>
          <a:xfrm>
            <a:off x="1902236" y="4261127"/>
            <a:ext cx="1401400" cy="42035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41CD55B-163F-604F-9006-E081F0B98A21}"/>
              </a:ext>
            </a:extLst>
          </p:cNvPr>
          <p:cNvSpPr txBox="1">
            <a:spLocks/>
          </p:cNvSpPr>
          <p:nvPr/>
        </p:nvSpPr>
        <p:spPr>
          <a:xfrm>
            <a:off x="838200" y="140733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latin typeface="PingFang TC" panose="020B0400000000000000" pitchFamily="34" charset="-120"/>
                <a:ea typeface="PingFang TC" panose="020B0400000000000000" pitchFamily="34" charset="-120"/>
              </a:rPr>
              <a:t>簡單線性回歸</a:t>
            </a:r>
            <a:r>
              <a:rPr lang="en-US" altLang="zh-TW" sz="2000" dirty="0">
                <a:latin typeface="PingFang TC" panose="020B0400000000000000" pitchFamily="34" charset="-120"/>
                <a:ea typeface="PingFang TC" panose="020B0400000000000000" pitchFamily="34" charset="-120"/>
              </a:rPr>
              <a:t>: </a:t>
            </a:r>
            <a:r>
              <a:rPr lang="en-US" sz="2000" dirty="0">
                <a:latin typeface="PingFang TC" panose="020B0400000000000000" pitchFamily="34" charset="-120"/>
                <a:ea typeface="PingFang TC" panose="020B0400000000000000" pitchFamily="34" charset="-120"/>
              </a:rPr>
              <a:t>y=</a:t>
            </a:r>
            <a:r>
              <a:rPr lang="el-GR" sz="2000" dirty="0">
                <a:latin typeface="PingFang TC" panose="020B0400000000000000" pitchFamily="34" charset="-120"/>
                <a:ea typeface="PingFang TC" panose="020B0400000000000000" pitchFamily="34" charset="-120"/>
              </a:rPr>
              <a:t>β0+β1</a:t>
            </a:r>
            <a:r>
              <a:rPr lang="en-US" sz="2000" dirty="0">
                <a:latin typeface="PingFang TC" panose="020B0400000000000000" pitchFamily="34" charset="-120"/>
                <a:ea typeface="PingFang TC" panose="020B0400000000000000" pitchFamily="34" charset="-120"/>
              </a:rPr>
              <a:t>x </a:t>
            </a:r>
          </a:p>
          <a:p>
            <a:r>
              <a:rPr lang="el-GR" sz="2000" dirty="0">
                <a:latin typeface="PingFang TC" panose="020B0400000000000000" pitchFamily="34" charset="-120"/>
                <a:ea typeface="PingFang TC" panose="020B0400000000000000" pitchFamily="34" charset="-120"/>
              </a:rPr>
              <a:t>β0</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截距</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Intercept)</a:t>
            </a:r>
          </a:p>
          <a:p>
            <a:r>
              <a:rPr lang="el-GR" sz="2000" dirty="0">
                <a:latin typeface="PingFang TC" panose="020B0400000000000000" pitchFamily="34" charset="-120"/>
                <a:ea typeface="PingFang TC" panose="020B0400000000000000" pitchFamily="34" charset="-120"/>
              </a:rPr>
              <a:t>β1</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斜率</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Slope)</a:t>
            </a:r>
            <a:endParaRPr lang="en-US" altLang="zh-TW" sz="2000" dirty="0">
              <a:latin typeface="PingFang TC" panose="020B0400000000000000" pitchFamily="34" charset="-120"/>
              <a:ea typeface="PingFang TC" panose="020B0400000000000000" pitchFamily="34" charset="-120"/>
            </a:endParaRPr>
          </a:p>
          <a:p>
            <a:r>
              <a:rPr lang="en-US" altLang="zh-TW" sz="2000" dirty="0">
                <a:latin typeface="PingFang TC" panose="020B0400000000000000" pitchFamily="34" charset="-120"/>
                <a:ea typeface="PingFang TC" panose="020B0400000000000000" pitchFamily="34" charset="-120"/>
              </a:rPr>
              <a:t>x</a:t>
            </a:r>
            <a:r>
              <a:rPr lang="zh-TW" altLang="en-US" sz="2000" dirty="0">
                <a:latin typeface="PingFang TC" panose="020B0400000000000000" pitchFamily="34" charset="-120"/>
                <a:ea typeface="PingFang TC" panose="020B0400000000000000" pitchFamily="34" charset="-120"/>
              </a:rPr>
              <a:t>為輸入，</a:t>
            </a:r>
            <a:r>
              <a:rPr lang="en-US" altLang="zh-TW" sz="2000" dirty="0">
                <a:latin typeface="PingFang TC" panose="020B0400000000000000" pitchFamily="34" charset="-120"/>
                <a:ea typeface="PingFang TC" panose="020B0400000000000000" pitchFamily="34" charset="-120"/>
              </a:rPr>
              <a:t>y</a:t>
            </a:r>
            <a:r>
              <a:rPr lang="zh-TW" altLang="en-US" sz="2000" dirty="0">
                <a:latin typeface="PingFang TC" panose="020B0400000000000000" pitchFamily="34" charset="-120"/>
                <a:ea typeface="PingFang TC" panose="020B0400000000000000" pitchFamily="34" charset="-120"/>
              </a:rPr>
              <a:t>輸出</a:t>
            </a:r>
            <a:endParaRPr lang="en-US" altLang="zh-TW" sz="2000" dirty="0">
              <a:latin typeface="PingFang TC" panose="020B0400000000000000" pitchFamily="34" charset="-120"/>
              <a:ea typeface="PingFang TC" panose="020B0400000000000000" pitchFamily="34" charset="-120"/>
            </a:endParaRPr>
          </a:p>
        </p:txBody>
      </p:sp>
      <p:cxnSp>
        <p:nvCxnSpPr>
          <p:cNvPr id="7" name="Straight Arrow Connector 6">
            <a:extLst>
              <a:ext uri="{FF2B5EF4-FFF2-40B4-BE49-F238E27FC236}">
                <a16:creationId xmlns:a16="http://schemas.microsoft.com/office/drawing/2014/main" id="{E7478F19-524C-4342-A7AD-D0326E0F77F1}"/>
              </a:ext>
            </a:extLst>
          </p:cNvPr>
          <p:cNvCxnSpPr/>
          <p:nvPr/>
        </p:nvCxnSpPr>
        <p:spPr>
          <a:xfrm flipV="1">
            <a:off x="6706777" y="3010711"/>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4F09EE-3E1D-8740-A512-F5B0665AFE9C}"/>
              </a:ext>
            </a:extLst>
          </p:cNvPr>
          <p:cNvCxnSpPr>
            <a:cxnSpLocks/>
          </p:cNvCxnSpPr>
          <p:nvPr/>
        </p:nvCxnSpPr>
        <p:spPr>
          <a:xfrm>
            <a:off x="6696503" y="5187121"/>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F977A2-B756-764D-8938-68EE80760FBD}"/>
              </a:ext>
            </a:extLst>
          </p:cNvPr>
          <p:cNvSpPr/>
          <p:nvPr/>
        </p:nvSpPr>
        <p:spPr>
          <a:xfrm>
            <a:off x="9989370" y="52469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 name="Rectangle 9">
            <a:extLst>
              <a:ext uri="{FF2B5EF4-FFF2-40B4-BE49-F238E27FC236}">
                <a16:creationId xmlns:a16="http://schemas.microsoft.com/office/drawing/2014/main" id="{D8E1BA19-A959-5741-9B98-B952A97397C9}"/>
              </a:ext>
            </a:extLst>
          </p:cNvPr>
          <p:cNvSpPr/>
          <p:nvPr/>
        </p:nvSpPr>
        <p:spPr>
          <a:xfrm>
            <a:off x="6275577" y="299801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11" name="Straight Connector 10">
            <a:extLst>
              <a:ext uri="{FF2B5EF4-FFF2-40B4-BE49-F238E27FC236}">
                <a16:creationId xmlns:a16="http://schemas.microsoft.com/office/drawing/2014/main" id="{3A153507-8FF9-3C40-A54D-E3145DC5D302}"/>
              </a:ext>
            </a:extLst>
          </p:cNvPr>
          <p:cNvCxnSpPr>
            <a:cxnSpLocks/>
          </p:cNvCxnSpPr>
          <p:nvPr/>
        </p:nvCxnSpPr>
        <p:spPr>
          <a:xfrm flipV="1">
            <a:off x="6920089" y="3361013"/>
            <a:ext cx="2946400" cy="14881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D7E469B-A427-8842-8367-5A17363EB967}"/>
              </a:ext>
            </a:extLst>
          </p:cNvPr>
          <p:cNvSpPr/>
          <p:nvPr/>
        </p:nvSpPr>
        <p:spPr>
          <a:xfrm>
            <a:off x="7309633" y="42734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382744-713C-C74C-9677-CA841217631C}"/>
              </a:ext>
            </a:extLst>
          </p:cNvPr>
          <p:cNvSpPr/>
          <p:nvPr/>
        </p:nvSpPr>
        <p:spPr>
          <a:xfrm>
            <a:off x="7659741" y="421582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FE7CA4-69EE-AC45-9EB9-3732AC3A450C}"/>
              </a:ext>
            </a:extLst>
          </p:cNvPr>
          <p:cNvSpPr/>
          <p:nvPr/>
        </p:nvSpPr>
        <p:spPr>
          <a:xfrm>
            <a:off x="7325792" y="4639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377518-94A9-CB47-AD3F-3CAD63809539}"/>
              </a:ext>
            </a:extLst>
          </p:cNvPr>
          <p:cNvSpPr/>
          <p:nvPr/>
        </p:nvSpPr>
        <p:spPr>
          <a:xfrm>
            <a:off x="8009849" y="415140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6045168-A85A-A14B-87DE-E7F9D93EAA82}"/>
              </a:ext>
            </a:extLst>
          </p:cNvPr>
          <p:cNvSpPr/>
          <p:nvPr/>
        </p:nvSpPr>
        <p:spPr>
          <a:xfrm>
            <a:off x="8045508" y="43409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37CCB30-9F0C-5145-91D5-579A3DC2894A}"/>
              </a:ext>
            </a:extLst>
          </p:cNvPr>
          <p:cNvSpPr/>
          <p:nvPr/>
        </p:nvSpPr>
        <p:spPr>
          <a:xfrm>
            <a:off x="8009849" y="3817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0D8392-ACAB-2D48-9EA4-ECC3730049C7}"/>
              </a:ext>
            </a:extLst>
          </p:cNvPr>
          <p:cNvSpPr/>
          <p:nvPr/>
        </p:nvSpPr>
        <p:spPr>
          <a:xfrm>
            <a:off x="7822567" y="4531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EC91BB2-77D9-4641-A564-3E9B281D4984}"/>
              </a:ext>
            </a:extLst>
          </p:cNvPr>
          <p:cNvSpPr/>
          <p:nvPr/>
        </p:nvSpPr>
        <p:spPr>
          <a:xfrm>
            <a:off x="8440359" y="423955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91C03A4-5DAF-7E48-AA1B-3E3BC1EA4F54}"/>
              </a:ext>
            </a:extLst>
          </p:cNvPr>
          <p:cNvSpPr/>
          <p:nvPr/>
        </p:nvSpPr>
        <p:spPr>
          <a:xfrm>
            <a:off x="8599809" y="377831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560DB2-016F-134C-AC78-D467F148D25D}"/>
              </a:ext>
            </a:extLst>
          </p:cNvPr>
          <p:cNvSpPr/>
          <p:nvPr/>
        </p:nvSpPr>
        <p:spPr>
          <a:xfrm>
            <a:off x="7546851" y="445394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8F21948-8646-054C-9E4B-D1FFD715122B}"/>
              </a:ext>
            </a:extLst>
          </p:cNvPr>
          <p:cNvSpPr/>
          <p:nvPr/>
        </p:nvSpPr>
        <p:spPr>
          <a:xfrm>
            <a:off x="8936605" y="355725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4F3D98-191F-534C-ACBA-4051B3B73BB3}"/>
              </a:ext>
            </a:extLst>
          </p:cNvPr>
          <p:cNvSpPr/>
          <p:nvPr/>
        </p:nvSpPr>
        <p:spPr>
          <a:xfrm>
            <a:off x="8823715" y="39123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C2A3BD-AC67-4D48-8A65-D109A84DD339}"/>
              </a:ext>
            </a:extLst>
          </p:cNvPr>
          <p:cNvSpPr/>
          <p:nvPr/>
        </p:nvSpPr>
        <p:spPr>
          <a:xfrm>
            <a:off x="8280068" y="3871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C84C49-0F35-DF42-81DA-6CF1BA6032FD}"/>
              </a:ext>
            </a:extLst>
          </p:cNvPr>
          <p:cNvSpPr/>
          <p:nvPr/>
        </p:nvSpPr>
        <p:spPr>
          <a:xfrm>
            <a:off x="9232260" y="32405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F4EB6D8-DD7B-7843-B55F-CA98E455D959}"/>
              </a:ext>
            </a:extLst>
          </p:cNvPr>
          <p:cNvSpPr/>
          <p:nvPr/>
        </p:nvSpPr>
        <p:spPr>
          <a:xfrm>
            <a:off x="9411432" y="354214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3A6136C-BC23-AD4A-B05D-0F28836AF2F2}"/>
              </a:ext>
            </a:extLst>
          </p:cNvPr>
          <p:cNvSpPr/>
          <p:nvPr/>
        </p:nvSpPr>
        <p:spPr>
          <a:xfrm>
            <a:off x="8440359" y="403359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E210AEC-0BE5-7B4B-83A1-C0C09EE0D69C}"/>
              </a:ext>
            </a:extLst>
          </p:cNvPr>
          <p:cNvSpPr/>
          <p:nvPr/>
        </p:nvSpPr>
        <p:spPr>
          <a:xfrm>
            <a:off x="9305726" y="396107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14AE57-131C-7A41-BB21-2EA2337B00DE}"/>
              </a:ext>
            </a:extLst>
          </p:cNvPr>
          <p:cNvSpPr/>
          <p:nvPr/>
        </p:nvSpPr>
        <p:spPr>
          <a:xfrm>
            <a:off x="838200" y="3403413"/>
            <a:ext cx="5295039" cy="369332"/>
          </a:xfrm>
          <a:prstGeom prst="rect">
            <a:avLst/>
          </a:prstGeom>
        </p:spPr>
        <p:txBody>
          <a:bodyPr wrap="none">
            <a:spAutoFit/>
          </a:bodyPr>
          <a:lstStyle/>
          <a:p>
            <a:r>
              <a:rPr lang="zh-CN" altLang="en-US" dirty="0">
                <a:highlight>
                  <a:srgbClr val="FFFF00"/>
                </a:highlight>
                <a:latin typeface="PingFang TC" panose="020B0400000000000000" pitchFamily="34" charset="-120"/>
                <a:ea typeface="PingFang TC" panose="020B0400000000000000" pitchFamily="34" charset="-120"/>
              </a:rPr>
              <a:t>透過機器學習</a:t>
            </a:r>
            <a:r>
              <a:rPr lang="en-US" altLang="zh-CN" dirty="0">
                <a:highlight>
                  <a:srgbClr val="FFFF00"/>
                </a:highlight>
                <a:latin typeface="PingFang TC" panose="020B0400000000000000" pitchFamily="34" charset="-120"/>
                <a:ea typeface="PingFang TC" panose="020B0400000000000000" pitchFamily="34" charset="-120"/>
              </a:rPr>
              <a:t>(ML)</a:t>
            </a:r>
            <a:r>
              <a:rPr lang="zh-CN" altLang="en-US" dirty="0">
                <a:highlight>
                  <a:srgbClr val="FFFF00"/>
                </a:highlight>
                <a:latin typeface="PingFang TC" panose="020B0400000000000000" pitchFamily="34" charset="-120"/>
                <a:ea typeface="PingFang TC" panose="020B0400000000000000" pitchFamily="34" charset="-120"/>
              </a:rPr>
              <a:t>來找出一條函式，來最佳化模型</a:t>
            </a:r>
            <a:endParaRPr lang="en-US" dirty="0">
              <a:highlight>
                <a:srgbClr val="FFFF00"/>
              </a:highlight>
            </a:endParaRPr>
          </a:p>
        </p:txBody>
      </p:sp>
      <p:sp>
        <p:nvSpPr>
          <p:cNvPr id="30" name="Rectangle 29">
            <a:extLst>
              <a:ext uri="{FF2B5EF4-FFF2-40B4-BE49-F238E27FC236}">
                <a16:creationId xmlns:a16="http://schemas.microsoft.com/office/drawing/2014/main" id="{9CB8A207-8FFE-9243-AC5B-9D0ACCAB62A2}"/>
              </a:ext>
            </a:extLst>
          </p:cNvPr>
          <p:cNvSpPr/>
          <p:nvPr/>
        </p:nvSpPr>
        <p:spPr>
          <a:xfrm>
            <a:off x="1017489" y="4281369"/>
            <a:ext cx="2299027" cy="400110"/>
          </a:xfrm>
          <a:prstGeom prst="rect">
            <a:avLst/>
          </a:prstGeom>
        </p:spPr>
        <p:txBody>
          <a:bodyPr wrap="none">
            <a:spAutoFit/>
          </a:bodyPr>
          <a:lstStyle/>
          <a:p>
            <a:r>
              <a:rPr lang="zh-CN" altLang="en-US" sz="2000" dirty="0">
                <a:latin typeface="PingFang TC" panose="020B0400000000000000" pitchFamily="34" charset="-120"/>
                <a:ea typeface="PingFang TC" panose="020B0400000000000000" pitchFamily="34" charset="-120"/>
              </a:rPr>
              <a:t>目標</a:t>
            </a:r>
            <a:r>
              <a:rPr lang="zh-TW" altLang="en-US" sz="2000" dirty="0">
                <a:latin typeface="PingFang TC" panose="020B0400000000000000" pitchFamily="34" charset="-120"/>
                <a:ea typeface="PingFang TC" panose="020B0400000000000000" pitchFamily="34" charset="-120"/>
              </a:rPr>
              <a:t> </a:t>
            </a:r>
            <a:r>
              <a:rPr lang="en-US" altLang="zh-CN" sz="2000" dirty="0">
                <a:latin typeface="PingFang TC" panose="020B0400000000000000" pitchFamily="34" charset="-120"/>
                <a:ea typeface="PingFang TC" panose="020B0400000000000000" pitchFamily="34" charset="-120"/>
              </a:rPr>
              <a:t>=</a:t>
            </a:r>
            <a:r>
              <a:rPr lang="zh-TW" altLang="en-US" sz="2000" dirty="0">
                <a:latin typeface="PingFang TC" panose="020B0400000000000000" pitchFamily="34" charset="-120"/>
                <a:ea typeface="PingFang TC" panose="020B0400000000000000" pitchFamily="34" charset="-120"/>
              </a:rPr>
              <a:t>  </a:t>
            </a:r>
            <a:r>
              <a:rPr lang="zh-CN" altLang="en-US" sz="2000" dirty="0">
                <a:latin typeface="PingFang TC" panose="020B0400000000000000" pitchFamily="34" charset="-120"/>
                <a:ea typeface="PingFang TC" panose="020B0400000000000000" pitchFamily="34" charset="-120"/>
              </a:rPr>
              <a:t>降低</a:t>
            </a:r>
            <a:r>
              <a:rPr lang="en-US" altLang="zh-CN" sz="2000" dirty="0">
                <a:latin typeface="PingFang TC" panose="020B0400000000000000" pitchFamily="34" charset="-120"/>
                <a:ea typeface="PingFang TC" panose="020B0400000000000000" pitchFamily="34" charset="-120"/>
              </a:rPr>
              <a:t> </a:t>
            </a:r>
            <a:r>
              <a:rPr lang="en-US" altLang="zh-CN" sz="2000" dirty="0">
                <a:solidFill>
                  <a:srgbClr val="FF0000"/>
                </a:solidFill>
                <a:latin typeface="PingFang TC" panose="020B0400000000000000" pitchFamily="34" charset="-120"/>
                <a:ea typeface="PingFang TC" panose="020B0400000000000000" pitchFamily="34" charset="-120"/>
              </a:rPr>
              <a:t>Error</a:t>
            </a:r>
            <a:endParaRPr lang="en-US" sz="2000" dirty="0">
              <a:solidFill>
                <a:srgbClr val="FF0000"/>
              </a:solidFill>
              <a:latin typeface="PingFang TC" panose="020B0400000000000000" pitchFamily="34" charset="-120"/>
              <a:ea typeface="PingFang TC" panose="020B0400000000000000" pitchFamily="34" charset="-120"/>
            </a:endParaRPr>
          </a:p>
        </p:txBody>
      </p:sp>
      <p:sp>
        <p:nvSpPr>
          <p:cNvPr id="32" name="Rectangle 31">
            <a:extLst>
              <a:ext uri="{FF2B5EF4-FFF2-40B4-BE49-F238E27FC236}">
                <a16:creationId xmlns:a16="http://schemas.microsoft.com/office/drawing/2014/main" id="{53AAC701-4E3A-E846-B4F4-7E40E2B28683}"/>
              </a:ext>
            </a:extLst>
          </p:cNvPr>
          <p:cNvSpPr/>
          <p:nvPr/>
        </p:nvSpPr>
        <p:spPr>
          <a:xfrm>
            <a:off x="6232281" y="4691938"/>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0</a:t>
            </a:r>
            <a:endParaRPr lang="en-TW" baseline="-25000" dirty="0"/>
          </a:p>
        </p:txBody>
      </p:sp>
      <p:sp>
        <p:nvSpPr>
          <p:cNvPr id="33" name="Rectangle 32">
            <a:extLst>
              <a:ext uri="{FF2B5EF4-FFF2-40B4-BE49-F238E27FC236}">
                <a16:creationId xmlns:a16="http://schemas.microsoft.com/office/drawing/2014/main" id="{51424778-6BF2-CB42-A029-6B79D4F96C73}"/>
              </a:ext>
            </a:extLst>
          </p:cNvPr>
          <p:cNvSpPr/>
          <p:nvPr/>
        </p:nvSpPr>
        <p:spPr>
          <a:xfrm>
            <a:off x="10015537" y="3109867"/>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1</a:t>
            </a:r>
            <a:endParaRPr lang="en-TW" baseline="-25000" dirty="0"/>
          </a:p>
        </p:txBody>
      </p:sp>
      <p:sp>
        <p:nvSpPr>
          <p:cNvPr id="34" name="Rectangle 33">
            <a:extLst>
              <a:ext uri="{FF2B5EF4-FFF2-40B4-BE49-F238E27FC236}">
                <a16:creationId xmlns:a16="http://schemas.microsoft.com/office/drawing/2014/main" id="{4786A744-3FBF-5542-A658-CB78CC08FD9C}"/>
              </a:ext>
            </a:extLst>
          </p:cNvPr>
          <p:cNvSpPr/>
          <p:nvPr/>
        </p:nvSpPr>
        <p:spPr>
          <a:xfrm>
            <a:off x="9876786" y="2871635"/>
            <a:ext cx="646331" cy="369332"/>
          </a:xfrm>
          <a:prstGeom prst="rect">
            <a:avLst/>
          </a:prstGeom>
        </p:spPr>
        <p:txBody>
          <a:bodyPr wrap="none">
            <a:spAutoFit/>
          </a:bodyPr>
          <a:lstStyle/>
          <a:p>
            <a:r>
              <a:rPr lang="zh-TW" altLang="en-US" dirty="0">
                <a:latin typeface="PingFang TC" panose="020B0400000000000000" pitchFamily="34" charset="-120"/>
                <a:ea typeface="PingFang TC" panose="020B0400000000000000" pitchFamily="34" charset="-120"/>
              </a:rPr>
              <a:t>斜率</a:t>
            </a:r>
            <a:endParaRPr lang="en-TW" dirty="0"/>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dissolve">
                                      <p:cBhvr>
                                        <p:cTn id="80" dur="500"/>
                                        <p:tgtEl>
                                          <p:spTgt spid="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dissolve">
                                      <p:cBhvr>
                                        <p:cTn id="83" dur="500"/>
                                        <p:tgtEl>
                                          <p:spTgt spid="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dissolv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18A920-198F-C640-9125-2FFDDFAEC29D}"/>
              </a:ext>
            </a:extLst>
          </p:cNvPr>
          <p:cNvSpPr>
            <a:spLocks noGrp="1"/>
          </p:cNvSpPr>
          <p:nvPr>
            <p:ph type="body" sz="quarter" idx="10"/>
          </p:nvPr>
        </p:nvSpPr>
        <p:spPr>
          <a:xfrm>
            <a:off x="973085" y="250634"/>
            <a:ext cx="10952615" cy="590931"/>
          </a:xfrm>
        </p:spPr>
        <p:txBody>
          <a:bodyPr/>
          <a:lstStyle/>
          <a:p>
            <a:r>
              <a:rPr lang="zh-TW" altLang="en-US" dirty="0"/>
              <a:t>哪一個是誤差的測量方式呢？</a:t>
            </a:r>
            <a:endParaRPr lang="en-TW" dirty="0"/>
          </a:p>
        </p:txBody>
      </p:sp>
      <p:cxnSp>
        <p:nvCxnSpPr>
          <p:cNvPr id="54" name="Straight Arrow Connector 53">
            <a:extLst>
              <a:ext uri="{FF2B5EF4-FFF2-40B4-BE49-F238E27FC236}">
                <a16:creationId xmlns:a16="http://schemas.microsoft.com/office/drawing/2014/main" id="{D70441FD-5747-B44B-B0E8-7EACA66EB5D7}"/>
              </a:ext>
            </a:extLst>
          </p:cNvPr>
          <p:cNvCxnSpPr/>
          <p:nvPr/>
        </p:nvCxnSpPr>
        <p:spPr>
          <a:xfrm flipV="1">
            <a:off x="1725755" y="239054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F8CF6D-986C-D74A-9DC1-9FEC30A45D54}"/>
              </a:ext>
            </a:extLst>
          </p:cNvPr>
          <p:cNvCxnSpPr>
            <a:cxnSpLocks/>
          </p:cNvCxnSpPr>
          <p:nvPr/>
        </p:nvCxnSpPr>
        <p:spPr>
          <a:xfrm>
            <a:off x="1715481" y="4566956"/>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6DE2585-6FF7-9B47-B9D6-3D7E77F70215}"/>
              </a:ext>
            </a:extLst>
          </p:cNvPr>
          <p:cNvSpPr/>
          <p:nvPr/>
        </p:nvSpPr>
        <p:spPr>
          <a:xfrm>
            <a:off x="5144640"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57" name="Rectangle 56">
            <a:extLst>
              <a:ext uri="{FF2B5EF4-FFF2-40B4-BE49-F238E27FC236}">
                <a16:creationId xmlns:a16="http://schemas.microsoft.com/office/drawing/2014/main" id="{47014FC5-D70E-CE4A-911E-1F759E7C3AEA}"/>
              </a:ext>
            </a:extLst>
          </p:cNvPr>
          <p:cNvSpPr/>
          <p:nvPr/>
        </p:nvSpPr>
        <p:spPr>
          <a:xfrm>
            <a:off x="1327460" y="2388834"/>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58" name="Straight Connector 57">
            <a:extLst>
              <a:ext uri="{FF2B5EF4-FFF2-40B4-BE49-F238E27FC236}">
                <a16:creationId xmlns:a16="http://schemas.microsoft.com/office/drawing/2014/main" id="{0845C75D-D18A-8147-B1AD-062316670365}"/>
              </a:ext>
            </a:extLst>
          </p:cNvPr>
          <p:cNvCxnSpPr/>
          <p:nvPr/>
        </p:nvCxnSpPr>
        <p:spPr>
          <a:xfrm flipV="1">
            <a:off x="1725755" y="2879124"/>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1DD3A61-C81C-B14D-AEF6-3C71159FEB53}"/>
              </a:ext>
            </a:extLst>
          </p:cNvPr>
          <p:cNvSpPr/>
          <p:nvPr/>
        </p:nvSpPr>
        <p:spPr>
          <a:xfrm>
            <a:off x="2215721" y="36081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CD44D1-08E4-BF43-9E2E-1B33C7F6511F}"/>
              </a:ext>
            </a:extLst>
          </p:cNvPr>
          <p:cNvSpPr/>
          <p:nvPr/>
        </p:nvSpPr>
        <p:spPr>
          <a:xfrm>
            <a:off x="2565829" y="3550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552A13-0CBE-8B41-AD9B-E1571C08F559}"/>
              </a:ext>
            </a:extLst>
          </p:cNvPr>
          <p:cNvSpPr/>
          <p:nvPr/>
        </p:nvSpPr>
        <p:spPr>
          <a:xfrm>
            <a:off x="2344770" y="4120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5594E1-914C-5A48-BF4A-3D644DAA37C6}"/>
              </a:ext>
            </a:extLst>
          </p:cNvPr>
          <p:cNvSpPr/>
          <p:nvPr/>
        </p:nvSpPr>
        <p:spPr>
          <a:xfrm>
            <a:off x="2915937" y="34860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7D6F49A-0C21-0245-999E-30236BB2B4AD}"/>
              </a:ext>
            </a:extLst>
          </p:cNvPr>
          <p:cNvSpPr/>
          <p:nvPr/>
        </p:nvSpPr>
        <p:spPr>
          <a:xfrm>
            <a:off x="3064486" y="38223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6A33F1-F25E-1748-BCA7-61EF13EEF4F1}"/>
              </a:ext>
            </a:extLst>
          </p:cNvPr>
          <p:cNvSpPr/>
          <p:nvPr/>
        </p:nvSpPr>
        <p:spPr>
          <a:xfrm>
            <a:off x="2915937" y="3152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9EC7B3C-9991-3C4D-8BC3-44267D53DB34}"/>
              </a:ext>
            </a:extLst>
          </p:cNvPr>
          <p:cNvSpPr/>
          <p:nvPr/>
        </p:nvSpPr>
        <p:spPr>
          <a:xfrm>
            <a:off x="2841545" y="4012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25FD8E-2D05-374E-9699-F54FDF245C1B}"/>
              </a:ext>
            </a:extLst>
          </p:cNvPr>
          <p:cNvSpPr/>
          <p:nvPr/>
        </p:nvSpPr>
        <p:spPr>
          <a:xfrm>
            <a:off x="3459337" y="372098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D7CE418-0568-A242-8899-F7CF7990CC4F}"/>
              </a:ext>
            </a:extLst>
          </p:cNvPr>
          <p:cNvSpPr/>
          <p:nvPr/>
        </p:nvSpPr>
        <p:spPr>
          <a:xfrm>
            <a:off x="3505897" y="31129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384F788-4FED-074A-A641-109CD6ED8E90}"/>
              </a:ext>
            </a:extLst>
          </p:cNvPr>
          <p:cNvSpPr/>
          <p:nvPr/>
        </p:nvSpPr>
        <p:spPr>
          <a:xfrm>
            <a:off x="2565829" y="393538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13BCD70-98D3-CF4D-8306-11ED61FE1DC5}"/>
              </a:ext>
            </a:extLst>
          </p:cNvPr>
          <p:cNvSpPr/>
          <p:nvPr/>
        </p:nvSpPr>
        <p:spPr>
          <a:xfrm>
            <a:off x="3842693" y="289193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5E7BD86-AB95-C741-BBDB-9E853FE50E39}"/>
              </a:ext>
            </a:extLst>
          </p:cNvPr>
          <p:cNvSpPr/>
          <p:nvPr/>
        </p:nvSpPr>
        <p:spPr>
          <a:xfrm>
            <a:off x="3842693" y="33937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352009C-B3CE-8C47-ADE8-33C504F196B8}"/>
              </a:ext>
            </a:extLst>
          </p:cNvPr>
          <p:cNvSpPr/>
          <p:nvPr/>
        </p:nvSpPr>
        <p:spPr>
          <a:xfrm>
            <a:off x="3186156" y="3206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F12AC5-8555-E448-A480-D8568809C72D}"/>
              </a:ext>
            </a:extLst>
          </p:cNvPr>
          <p:cNvSpPr/>
          <p:nvPr/>
        </p:nvSpPr>
        <p:spPr>
          <a:xfrm>
            <a:off x="4138348" y="257521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B641F39-196B-D04B-A5C7-BA7DA55EA6A5}"/>
              </a:ext>
            </a:extLst>
          </p:cNvPr>
          <p:cNvSpPr/>
          <p:nvPr/>
        </p:nvSpPr>
        <p:spPr>
          <a:xfrm>
            <a:off x="4317520" y="28768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5132189-2C90-014B-948C-AFDB587F0CED}"/>
              </a:ext>
            </a:extLst>
          </p:cNvPr>
          <p:cNvSpPr/>
          <p:nvPr/>
        </p:nvSpPr>
        <p:spPr>
          <a:xfrm>
            <a:off x="3459337" y="35150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8CC19B-E4E2-4744-B1B1-1DBD5D366B8C}"/>
              </a:ext>
            </a:extLst>
          </p:cNvPr>
          <p:cNvSpPr/>
          <p:nvPr/>
        </p:nvSpPr>
        <p:spPr>
          <a:xfrm>
            <a:off x="4324704" y="3442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740019B-869E-FB43-8E62-D9D4224340A2}"/>
              </a:ext>
            </a:extLst>
          </p:cNvPr>
          <p:cNvCxnSpPr>
            <a:cxnSpLocks/>
          </p:cNvCxnSpPr>
          <p:nvPr/>
        </p:nvCxnSpPr>
        <p:spPr>
          <a:xfrm>
            <a:off x="4236968" y="3182008"/>
            <a:ext cx="124818" cy="253456"/>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D47A878-4F2C-5B4C-8D74-0B7A8AC77465}"/>
              </a:ext>
            </a:extLst>
          </p:cNvPr>
          <p:cNvCxnSpPr/>
          <p:nvPr/>
        </p:nvCxnSpPr>
        <p:spPr>
          <a:xfrm flipV="1">
            <a:off x="6565321" y="23888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4220B21-377C-294C-ADCB-B701E85C574E}"/>
              </a:ext>
            </a:extLst>
          </p:cNvPr>
          <p:cNvCxnSpPr>
            <a:cxnSpLocks/>
          </p:cNvCxnSpPr>
          <p:nvPr/>
        </p:nvCxnSpPr>
        <p:spPr>
          <a:xfrm>
            <a:off x="6555047" y="45652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E77489F-DCDF-2E48-A970-229FA42E7BD9}"/>
              </a:ext>
            </a:extLst>
          </p:cNvPr>
          <p:cNvSpPr/>
          <p:nvPr/>
        </p:nvSpPr>
        <p:spPr>
          <a:xfrm>
            <a:off x="9984205"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80" name="Rectangle 79">
            <a:extLst>
              <a:ext uri="{FF2B5EF4-FFF2-40B4-BE49-F238E27FC236}">
                <a16:creationId xmlns:a16="http://schemas.microsoft.com/office/drawing/2014/main" id="{8D80639F-6FF2-5E4B-929A-0ED5995F99BF}"/>
              </a:ext>
            </a:extLst>
          </p:cNvPr>
          <p:cNvSpPr/>
          <p:nvPr/>
        </p:nvSpPr>
        <p:spPr>
          <a:xfrm>
            <a:off x="6167025" y="232062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81" name="Straight Connector 80">
            <a:extLst>
              <a:ext uri="{FF2B5EF4-FFF2-40B4-BE49-F238E27FC236}">
                <a16:creationId xmlns:a16="http://schemas.microsoft.com/office/drawing/2014/main" id="{3D3CB0B1-45C0-8F45-B783-F8BFA8BDCEFF}"/>
              </a:ext>
            </a:extLst>
          </p:cNvPr>
          <p:cNvCxnSpPr/>
          <p:nvPr/>
        </p:nvCxnSpPr>
        <p:spPr>
          <a:xfrm flipV="1">
            <a:off x="6565321" y="2877412"/>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1528264C-201D-C24E-803B-0BADFDF67CA2}"/>
              </a:ext>
            </a:extLst>
          </p:cNvPr>
          <p:cNvSpPr/>
          <p:nvPr/>
        </p:nvSpPr>
        <p:spPr>
          <a:xfrm>
            <a:off x="7055287" y="360646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63C5D3-178D-6844-9F1A-4AE2596CD634}"/>
              </a:ext>
            </a:extLst>
          </p:cNvPr>
          <p:cNvSpPr/>
          <p:nvPr/>
        </p:nvSpPr>
        <p:spPr>
          <a:xfrm>
            <a:off x="7405395" y="3548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3920AF9-C295-D541-9957-36D5B110CFDF}"/>
              </a:ext>
            </a:extLst>
          </p:cNvPr>
          <p:cNvSpPr/>
          <p:nvPr/>
        </p:nvSpPr>
        <p:spPr>
          <a:xfrm>
            <a:off x="7184336" y="4119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300A4BB-39AB-E04A-ACAA-8E806D0993BC}"/>
              </a:ext>
            </a:extLst>
          </p:cNvPr>
          <p:cNvSpPr/>
          <p:nvPr/>
        </p:nvSpPr>
        <p:spPr>
          <a:xfrm>
            <a:off x="7755503" y="34843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12E0F3A-4A63-1041-8254-E3B45E0274BE}"/>
              </a:ext>
            </a:extLst>
          </p:cNvPr>
          <p:cNvSpPr/>
          <p:nvPr/>
        </p:nvSpPr>
        <p:spPr>
          <a:xfrm>
            <a:off x="7904052" y="382064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67068F-CA5B-1C4D-A3F6-F0134DABF2FD}"/>
              </a:ext>
            </a:extLst>
          </p:cNvPr>
          <p:cNvSpPr/>
          <p:nvPr/>
        </p:nvSpPr>
        <p:spPr>
          <a:xfrm>
            <a:off x="7755503" y="3150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1D8094-869B-5446-AD02-A065C6EE81A3}"/>
              </a:ext>
            </a:extLst>
          </p:cNvPr>
          <p:cNvSpPr/>
          <p:nvPr/>
        </p:nvSpPr>
        <p:spPr>
          <a:xfrm>
            <a:off x="7681111" y="4011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7502B14-0C06-ED47-B118-7F46E5258972}"/>
              </a:ext>
            </a:extLst>
          </p:cNvPr>
          <p:cNvSpPr/>
          <p:nvPr/>
        </p:nvSpPr>
        <p:spPr>
          <a:xfrm>
            <a:off x="8298903" y="371927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0C25CD0-25D3-CB42-9F8F-78317ACCF3AC}"/>
              </a:ext>
            </a:extLst>
          </p:cNvPr>
          <p:cNvSpPr/>
          <p:nvPr/>
        </p:nvSpPr>
        <p:spPr>
          <a:xfrm>
            <a:off x="8345463" y="31112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00196C-4C05-A646-8CFD-C769813F918D}"/>
              </a:ext>
            </a:extLst>
          </p:cNvPr>
          <p:cNvSpPr/>
          <p:nvPr/>
        </p:nvSpPr>
        <p:spPr>
          <a:xfrm>
            <a:off x="7405395" y="39336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C9F444F-6F75-9D42-B28F-275CC590A345}"/>
              </a:ext>
            </a:extLst>
          </p:cNvPr>
          <p:cNvSpPr/>
          <p:nvPr/>
        </p:nvSpPr>
        <p:spPr>
          <a:xfrm>
            <a:off x="8682259" y="289022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5658864-AF84-7342-95A0-68B6FC926C73}"/>
              </a:ext>
            </a:extLst>
          </p:cNvPr>
          <p:cNvSpPr/>
          <p:nvPr/>
        </p:nvSpPr>
        <p:spPr>
          <a:xfrm>
            <a:off x="8682259" y="33920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F902FF-853D-9A40-80FE-A7E88EA3AF36}"/>
              </a:ext>
            </a:extLst>
          </p:cNvPr>
          <p:cNvSpPr/>
          <p:nvPr/>
        </p:nvSpPr>
        <p:spPr>
          <a:xfrm>
            <a:off x="8025722" y="3204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0C3CCA0-01F5-F849-9B11-B806EC7DB765}"/>
              </a:ext>
            </a:extLst>
          </p:cNvPr>
          <p:cNvSpPr/>
          <p:nvPr/>
        </p:nvSpPr>
        <p:spPr>
          <a:xfrm>
            <a:off x="8977914" y="25735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B9F451F-9C49-9143-BC9A-B55FABE95703}"/>
              </a:ext>
            </a:extLst>
          </p:cNvPr>
          <p:cNvSpPr/>
          <p:nvPr/>
        </p:nvSpPr>
        <p:spPr>
          <a:xfrm>
            <a:off x="9157086" y="28751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0BAE98D-624A-B34D-A72B-3725B1EC40ED}"/>
              </a:ext>
            </a:extLst>
          </p:cNvPr>
          <p:cNvSpPr/>
          <p:nvPr/>
        </p:nvSpPr>
        <p:spPr>
          <a:xfrm>
            <a:off x="8298903" y="351332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7EBA725-0B9A-1E40-A256-28BC8E7E08D9}"/>
              </a:ext>
            </a:extLst>
          </p:cNvPr>
          <p:cNvSpPr/>
          <p:nvPr/>
        </p:nvSpPr>
        <p:spPr>
          <a:xfrm>
            <a:off x="9174903" y="3440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C0298379-8F97-0149-915D-E6CDF79D6071}"/>
              </a:ext>
            </a:extLst>
          </p:cNvPr>
          <p:cNvCxnSpPr>
            <a:cxnSpLocks/>
          </p:cNvCxnSpPr>
          <p:nvPr/>
        </p:nvCxnSpPr>
        <p:spPr>
          <a:xfrm flipH="1">
            <a:off x="9231779" y="3118899"/>
            <a:ext cx="317" cy="315917"/>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E463855-AD46-2E4A-8266-7E8C5355790C}"/>
                  </a:ext>
                </a:extLst>
              </p:cNvPr>
              <p:cNvSpPr txBox="1"/>
              <p:nvPr/>
            </p:nvSpPr>
            <p:spPr>
              <a:xfrm>
                <a:off x="7190140" y="2341280"/>
                <a:ext cx="11979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100" name="TextBox 99">
                <a:extLst>
                  <a:ext uri="{FF2B5EF4-FFF2-40B4-BE49-F238E27FC236}">
                    <a16:creationId xmlns:a16="http://schemas.microsoft.com/office/drawing/2014/main" id="{EE463855-AD46-2E4A-8266-7E8C5355790C}"/>
                  </a:ext>
                </a:extLst>
              </p:cNvPr>
              <p:cNvSpPr txBox="1">
                <a:spLocks noRot="1" noChangeAspect="1" noMove="1" noResize="1" noEditPoints="1" noAdjustHandles="1" noChangeArrowheads="1" noChangeShapeType="1" noTextEdit="1"/>
              </p:cNvSpPr>
              <p:nvPr/>
            </p:nvSpPr>
            <p:spPr>
              <a:xfrm>
                <a:off x="7190140" y="2341280"/>
                <a:ext cx="1197942" cy="276999"/>
              </a:xfrm>
              <a:prstGeom prst="rect">
                <a:avLst/>
              </a:prstGeom>
              <a:blipFill>
                <a:blip r:embed="rId3"/>
                <a:stretch>
                  <a:fillRect l="-2105" r="-2105" b="-31818"/>
                </a:stretch>
              </a:blipFill>
            </p:spPr>
            <p:txBody>
              <a:bodyPr/>
              <a:lstStyle/>
              <a:p>
                <a:r>
                  <a:rPr lang="en-TW">
                    <a:noFill/>
                  </a:rPr>
                  <a:t> </a:t>
                </a:r>
              </a:p>
            </p:txBody>
          </p:sp>
        </mc:Fallback>
      </mc:AlternateContent>
      <p:cxnSp>
        <p:nvCxnSpPr>
          <p:cNvPr id="101" name="Straight Arrow Connector 100">
            <a:extLst>
              <a:ext uri="{FF2B5EF4-FFF2-40B4-BE49-F238E27FC236}">
                <a16:creationId xmlns:a16="http://schemas.microsoft.com/office/drawing/2014/main" id="{0BE9F113-6730-8B4A-B1C4-1E4A9E76DCAA}"/>
              </a:ext>
            </a:extLst>
          </p:cNvPr>
          <p:cNvCxnSpPr/>
          <p:nvPr/>
        </p:nvCxnSpPr>
        <p:spPr>
          <a:xfrm>
            <a:off x="9282903" y="3312868"/>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0E5ADC1-0AD4-E745-A3A9-08A746B3F2CB}"/>
              </a:ext>
            </a:extLst>
          </p:cNvPr>
          <p:cNvSpPr/>
          <p:nvPr/>
        </p:nvSpPr>
        <p:spPr>
          <a:xfrm>
            <a:off x="9789537" y="3392066"/>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p:cxnSp>
        <p:nvCxnSpPr>
          <p:cNvPr id="103" name="Straight Arrow Connector 102">
            <a:extLst>
              <a:ext uri="{FF2B5EF4-FFF2-40B4-BE49-F238E27FC236}">
                <a16:creationId xmlns:a16="http://schemas.microsoft.com/office/drawing/2014/main" id="{39515914-274C-7F45-990F-629AB57E6CA3}"/>
              </a:ext>
            </a:extLst>
          </p:cNvPr>
          <p:cNvCxnSpPr/>
          <p:nvPr/>
        </p:nvCxnSpPr>
        <p:spPr>
          <a:xfrm>
            <a:off x="4337575" y="3295623"/>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4F59EC03-3B97-4D45-9CEC-A02C1EB0C966}"/>
              </a:ext>
            </a:extLst>
          </p:cNvPr>
          <p:cNvSpPr/>
          <p:nvPr/>
        </p:nvSpPr>
        <p:spPr>
          <a:xfrm>
            <a:off x="4844209" y="3374821"/>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5500311-9531-E54A-8FA5-3C89AB0C8112}"/>
                  </a:ext>
                </a:extLst>
              </p:cNvPr>
              <p:cNvSpPr/>
              <p:nvPr/>
            </p:nvSpPr>
            <p:spPr>
              <a:xfrm>
                <a:off x="2949545" y="5241131"/>
                <a:ext cx="3390608" cy="484941"/>
              </a:xfrm>
              <a:prstGeom prst="rect">
                <a:avLst/>
              </a:prstGeom>
            </p:spPr>
            <p:txBody>
              <a:bodyPr wrap="none">
                <a:spAutoFit/>
              </a:bodyPr>
              <a:lstStyle/>
              <a:p>
                <a:r>
                  <a:rPr lang="en-US" dirty="0">
                    <a:latin typeface="PingFang TC" panose="020B0400000000000000" pitchFamily="34" charset="-120"/>
                    <a:ea typeface="PingFang TC" panose="020B0400000000000000" pitchFamily="34" charset="-120"/>
                  </a:rPr>
                  <a:t>目標函式</a:t>
                </a:r>
                <a14:m>
                  <m:oMath xmlns:m="http://schemas.openxmlformats.org/officeDocument/2006/math">
                    <m:r>
                      <m:rPr>
                        <m:nor/>
                      </m:rPr>
                      <a:rPr lang="en-US" dirty="0">
                        <a:latin typeface="PingFang TC" panose="020B0400000000000000" pitchFamily="34" charset="-120"/>
                        <a:ea typeface="PingFang TC" panose="020B0400000000000000" pitchFamily="34" charset="-120"/>
                      </a:rPr>
                      <m:t>(</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0</m:t>
                    </m:r>
                    <m:r>
                      <m:rPr>
                        <m:nor/>
                      </m:rPr>
                      <a:rPr lang="en-TW" baseline="-25000" dirty="0">
                        <a:solidFill>
                          <a:srgbClr val="4D5156"/>
                        </a:solidFill>
                      </a:rPr>
                      <m:t>, </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1</m:t>
                    </m:r>
                    <m:r>
                      <m:rPr>
                        <m:nor/>
                      </m:rPr>
                      <a:rPr lang="en-US" dirty="0">
                        <a:latin typeface="PingFang TC" panose="020B0400000000000000" pitchFamily="34" charset="-120"/>
                        <a:ea typeface="PingFang TC" panose="020B0400000000000000" pitchFamily="34" charset="-120"/>
                      </a:rPr>
                      <m:t>) =</m:t>
                    </m:r>
                    <m:f>
                      <m:fPr>
                        <m:ctrlPr>
                          <a:rPr lang="en-US" i="1" smtClean="0">
                            <a:latin typeface="Cambria Math" panose="02040503050406030204" pitchFamily="18" charset="0"/>
                            <a:ea typeface="PingFang TC" panose="020B0400000000000000" pitchFamily="34" charset="-120"/>
                          </a:rPr>
                        </m:ctrlPr>
                      </m:fPr>
                      <m:num>
                        <m:r>
                          <a:rPr lang="en-US" b="0" i="1" smtClean="0">
                            <a:latin typeface="Cambria Math" panose="02040503050406030204" pitchFamily="18" charset="0"/>
                            <a:ea typeface="PingFang TC" panose="020B0400000000000000" pitchFamily="34" charset="-120"/>
                          </a:rPr>
                          <m:t>1</m:t>
                        </m:r>
                      </m:num>
                      <m:den>
                        <m:r>
                          <a:rPr lang="en-US" b="0" i="1" smtClean="0">
                            <a:latin typeface="Cambria Math" panose="02040503050406030204" pitchFamily="18" charset="0"/>
                            <a:ea typeface="PingFang TC" panose="020B0400000000000000" pitchFamily="34" charset="-120"/>
                          </a:rPr>
                          <m:t>2</m:t>
                        </m:r>
                        <m:r>
                          <a:rPr lang="en-US" b="0" i="1" smtClean="0">
                            <a:latin typeface="Cambria Math" panose="02040503050406030204" pitchFamily="18" charset="0"/>
                            <a:ea typeface="PingFang TC" panose="020B0400000000000000" pitchFamily="34" charset="-120"/>
                          </a:rPr>
                          <m:t>𝑛</m:t>
                        </m:r>
                      </m:den>
                    </m:f>
                    <m:nary>
                      <m:naryPr>
                        <m:chr m:val="∑"/>
                        <m:subHide m:val="on"/>
                        <m:supHide m:val="on"/>
                        <m:ctrlPr>
                          <a:rPr lang="en-US" i="1" smtClean="0">
                            <a:latin typeface="Cambria Math" panose="02040503050406030204" pitchFamily="18" charset="0"/>
                            <a:ea typeface="PingFang TC" panose="020B0400000000000000" pitchFamily="34" charset="-120"/>
                          </a:rPr>
                        </m:ctrlPr>
                      </m:naryPr>
                      <m:sub/>
                      <m:sup/>
                      <m:e>
                        <m:r>
                          <a:rPr lang="en-US" b="0" i="1" smtClean="0">
                            <a:latin typeface="Cambria Math" panose="02040503050406030204" pitchFamily="18" charset="0"/>
                            <a:ea typeface="PingFang TC" panose="020B0400000000000000" pitchFamily="34" charset="-120"/>
                          </a:rPr>
                          <m:t>(</m:t>
                        </m:r>
                        <m:r>
                          <a:rPr lang="cy-GB" i="1">
                            <a:latin typeface="Cambria Math" panose="02040503050406030204" pitchFamily="18" charset="0"/>
                            <a:ea typeface="PingFang TC" panose="020B0400000000000000" pitchFamily="34" charset="-120"/>
                          </a:rPr>
                          <m:t>ŷ</m:t>
                        </m:r>
                        <m:r>
                          <a:rPr lang="en-US" b="0" i="1" baseline="-25000" smtClean="0">
                            <a:latin typeface="Cambria Math" panose="02040503050406030204" pitchFamily="18" charset="0"/>
                            <a:ea typeface="PingFang TC" panose="020B0400000000000000" pitchFamily="34" charset="-120"/>
                          </a:rPr>
                          <m:t>𝑖</m:t>
                        </m:r>
                        <m:r>
                          <a:rPr lang="en-US" b="0" i="1" smtClean="0">
                            <a:latin typeface="Cambria Math" panose="02040503050406030204" pitchFamily="18" charset="0"/>
                            <a:ea typeface="PingFang TC" panose="020B0400000000000000" pitchFamily="34" charset="-120"/>
                          </a:rPr>
                          <m:t>−</m:t>
                        </m:r>
                        <m:r>
                          <a:rPr lang="en-US" b="0" i="1" smtClean="0">
                            <a:latin typeface="Cambria Math" panose="02040503050406030204" pitchFamily="18" charset="0"/>
                            <a:ea typeface="PingFang TC" panose="020B0400000000000000" pitchFamily="34" charset="-120"/>
                          </a:rPr>
                          <m:t>𝑦𝑖</m:t>
                        </m:r>
                        <m:r>
                          <a:rPr lang="en-US" b="0" i="1" smtClean="0">
                            <a:latin typeface="Cambria Math" panose="02040503050406030204" pitchFamily="18" charset="0"/>
                            <a:ea typeface="PingFang TC" panose="020B0400000000000000" pitchFamily="34" charset="-120"/>
                          </a:rPr>
                          <m:t>)</m:t>
                        </m:r>
                      </m:e>
                    </m:nary>
                    <m:r>
                      <a:rPr lang="en-US" b="0" i="1" baseline="30000" smtClean="0">
                        <a:latin typeface="Cambria Math" panose="02040503050406030204" pitchFamily="18" charset="0"/>
                        <a:ea typeface="PingFang TC" panose="020B0400000000000000" pitchFamily="34" charset="-120"/>
                      </a:rPr>
                      <m:t>2</m:t>
                    </m:r>
                  </m:oMath>
                </a14:m>
                <a:endParaRPr lang="en-TW" baseline="30000" dirty="0"/>
              </a:p>
            </p:txBody>
          </p:sp>
        </mc:Choice>
        <mc:Fallback xmlns="">
          <p:sp>
            <p:nvSpPr>
              <p:cNvPr id="3" name="Rectangle 2">
                <a:extLst>
                  <a:ext uri="{FF2B5EF4-FFF2-40B4-BE49-F238E27FC236}">
                    <a16:creationId xmlns:a16="http://schemas.microsoft.com/office/drawing/2014/main" id="{A5500311-9531-E54A-8FA5-3C89AB0C8112}"/>
                  </a:ext>
                </a:extLst>
              </p:cNvPr>
              <p:cNvSpPr>
                <a:spLocks noRot="1" noChangeAspect="1" noMove="1" noResize="1" noEditPoints="1" noAdjustHandles="1" noChangeArrowheads="1" noChangeShapeType="1" noTextEdit="1"/>
              </p:cNvSpPr>
              <p:nvPr/>
            </p:nvSpPr>
            <p:spPr>
              <a:xfrm>
                <a:off x="2949545" y="5241131"/>
                <a:ext cx="3390608" cy="484941"/>
              </a:xfrm>
              <a:prstGeom prst="rect">
                <a:avLst/>
              </a:prstGeom>
              <a:blipFill>
                <a:blip r:embed="rId4"/>
                <a:stretch>
                  <a:fillRect l="-1498" t="-76316" b="-118421"/>
                </a:stretch>
              </a:blipFill>
            </p:spPr>
            <p:txBody>
              <a:bodyPr/>
              <a:lstStyle/>
              <a:p>
                <a:r>
                  <a:rPr lang="en-TW">
                    <a:noFill/>
                  </a:rPr>
                  <a:t> </a:t>
                </a:r>
              </a:p>
            </p:txBody>
          </p:sp>
        </mc:Fallback>
      </mc:AlternateContent>
    </p:spTree>
    <p:extLst>
      <p:ext uri="{BB962C8B-B14F-4D97-AF65-F5344CB8AC3E}">
        <p14:creationId xmlns:p14="http://schemas.microsoft.com/office/powerpoint/2010/main" val="419641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dissolve">
                                      <p:cBhvr>
                                        <p:cTn id="16" dur="500"/>
                                        <p:tgtEl>
                                          <p:spTgt spid="57"/>
                                        </p:tgtEl>
                                      </p:cBhvr>
                                    </p:animEffect>
                                  </p:childTnLst>
                                </p:cTn>
                              </p:par>
                              <p:par>
                                <p:cTn id="17" presetID="9"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dissolve">
                                      <p:cBhvr>
                                        <p:cTn id="22" dur="500"/>
                                        <p:tgtEl>
                                          <p:spTgt spid="5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dissolve">
                                      <p:cBhvr>
                                        <p:cTn id="34" dur="500"/>
                                        <p:tgtEl>
                                          <p:spTgt spid="6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dissolve">
                                      <p:cBhvr>
                                        <p:cTn id="37" dur="500"/>
                                        <p:tgtEl>
                                          <p:spTgt spid="6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dissolve">
                                      <p:cBhvr>
                                        <p:cTn id="40" dur="500"/>
                                        <p:tgtEl>
                                          <p:spTgt spid="6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dissolve">
                                      <p:cBhvr>
                                        <p:cTn id="46" dur="500"/>
                                        <p:tgtEl>
                                          <p:spTgt spid="6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dissolve">
                                      <p:cBhvr>
                                        <p:cTn id="49" dur="500"/>
                                        <p:tgtEl>
                                          <p:spTgt spid="6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dissolve">
                                      <p:cBhvr>
                                        <p:cTn id="52" dur="500"/>
                                        <p:tgtEl>
                                          <p:spTgt spid="6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dissolve">
                                      <p:cBhvr>
                                        <p:cTn id="55" dur="500"/>
                                        <p:tgtEl>
                                          <p:spTgt spid="7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dissolve">
                                      <p:cBhvr>
                                        <p:cTn id="61" dur="500"/>
                                        <p:tgtEl>
                                          <p:spTgt spid="7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dissolve">
                                      <p:cBhvr>
                                        <p:cTn id="64" dur="500"/>
                                        <p:tgtEl>
                                          <p:spTgt spid="7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500"/>
                                        <p:tgtEl>
                                          <p:spTgt spid="7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5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dissolve">
                                      <p:cBhvr>
                                        <p:cTn id="76" dur="500"/>
                                        <p:tgtEl>
                                          <p:spTgt spid="103"/>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dissolve">
                                      <p:cBhvr>
                                        <p:cTn id="79" dur="500"/>
                                        <p:tgtEl>
                                          <p:spTgt spid="104"/>
                                        </p:tgtEl>
                                      </p:cBhvr>
                                    </p:animEffect>
                                  </p:childTnLst>
                                </p:cTn>
                              </p:par>
                            </p:childTnLst>
                          </p:cTn>
                        </p:par>
                        <p:par>
                          <p:cTn id="80" fill="hold">
                            <p:stCondLst>
                              <p:cond delay="500"/>
                            </p:stCondLst>
                            <p:childTnLst>
                              <p:par>
                                <p:cTn id="81" presetID="9" presetClass="entr" presetSubtype="0"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par>
                                <p:cTn id="84" presetID="9"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dissolve">
                                      <p:cBhvr>
                                        <p:cTn id="86" dur="500"/>
                                        <p:tgtEl>
                                          <p:spTgt spid="7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dissolve">
                                      <p:cBhvr>
                                        <p:cTn id="89" dur="500"/>
                                        <p:tgtEl>
                                          <p:spTgt spid="7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dissolve">
                                      <p:cBhvr>
                                        <p:cTn id="92" dur="500"/>
                                        <p:tgtEl>
                                          <p:spTgt spid="80"/>
                                        </p:tgtEl>
                                      </p:cBhvr>
                                    </p:animEffect>
                                  </p:childTnLst>
                                </p:cTn>
                              </p:par>
                              <p:par>
                                <p:cTn id="93" presetID="9"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dissolve">
                                      <p:cBhvr>
                                        <p:cTn id="95" dur="500"/>
                                        <p:tgtEl>
                                          <p:spTgt spid="8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dissolve">
                                      <p:cBhvr>
                                        <p:cTn id="98" dur="500"/>
                                        <p:tgtEl>
                                          <p:spTgt spid="8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dissolve">
                                      <p:cBhvr>
                                        <p:cTn id="101" dur="500"/>
                                        <p:tgtEl>
                                          <p:spTgt spid="8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dissolve">
                                      <p:cBhvr>
                                        <p:cTn id="104" dur="500"/>
                                        <p:tgtEl>
                                          <p:spTgt spid="8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dissolve">
                                      <p:cBhvr>
                                        <p:cTn id="107" dur="500"/>
                                        <p:tgtEl>
                                          <p:spTgt spid="8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dissolve">
                                      <p:cBhvr>
                                        <p:cTn id="110" dur="500"/>
                                        <p:tgtEl>
                                          <p:spTgt spid="8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dissolve">
                                      <p:cBhvr>
                                        <p:cTn id="113" dur="500"/>
                                        <p:tgtEl>
                                          <p:spTgt spid="8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dissolve">
                                      <p:cBhvr>
                                        <p:cTn id="116" dur="500"/>
                                        <p:tgtEl>
                                          <p:spTgt spid="8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dissolve">
                                      <p:cBhvr>
                                        <p:cTn id="119" dur="500"/>
                                        <p:tgtEl>
                                          <p:spTgt spid="8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dissolve">
                                      <p:cBhvr>
                                        <p:cTn id="122" dur="500"/>
                                        <p:tgtEl>
                                          <p:spTgt spid="9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dissolve">
                                      <p:cBhvr>
                                        <p:cTn id="125" dur="500"/>
                                        <p:tgtEl>
                                          <p:spTgt spid="9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2"/>
                                        </p:tgtEl>
                                        <p:attrNameLst>
                                          <p:attrName>style.visibility</p:attrName>
                                        </p:attrNameLst>
                                      </p:cBhvr>
                                      <p:to>
                                        <p:strVal val="visible"/>
                                      </p:to>
                                    </p:set>
                                    <p:animEffect transition="in" filter="dissolve">
                                      <p:cBhvr>
                                        <p:cTn id="128" dur="500"/>
                                        <p:tgtEl>
                                          <p:spTgt spid="9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dissolve">
                                      <p:cBhvr>
                                        <p:cTn id="131" dur="500"/>
                                        <p:tgtEl>
                                          <p:spTgt spid="9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dissolve">
                                      <p:cBhvr>
                                        <p:cTn id="134" dur="500"/>
                                        <p:tgtEl>
                                          <p:spTgt spid="9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dissolve">
                                      <p:cBhvr>
                                        <p:cTn id="137" dur="500"/>
                                        <p:tgtEl>
                                          <p:spTgt spid="9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Effect transition="in" filter="dissolve">
                                      <p:cBhvr>
                                        <p:cTn id="140" dur="500"/>
                                        <p:tgtEl>
                                          <p:spTgt spid="9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dissolve">
                                      <p:cBhvr>
                                        <p:cTn id="143" dur="500"/>
                                        <p:tgtEl>
                                          <p:spTgt spid="9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dissolve">
                                      <p:cBhvr>
                                        <p:cTn id="146" dur="500"/>
                                        <p:tgtEl>
                                          <p:spTgt spid="98"/>
                                        </p:tgtEl>
                                      </p:cBhvr>
                                    </p:animEffect>
                                  </p:childTnLst>
                                </p:cTn>
                              </p:par>
                              <p:par>
                                <p:cTn id="147" presetID="9" presetClass="entr" presetSubtype="0" fill="hold" nodeType="with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dissolve">
                                      <p:cBhvr>
                                        <p:cTn id="149" dur="500"/>
                                        <p:tgtEl>
                                          <p:spTgt spid="9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100"/>
                                        </p:tgtEl>
                                        <p:attrNameLst>
                                          <p:attrName>style.visibility</p:attrName>
                                        </p:attrNameLst>
                                      </p:cBhvr>
                                      <p:to>
                                        <p:strVal val="visible"/>
                                      </p:to>
                                    </p:set>
                                    <p:animEffect transition="in" filter="dissolve">
                                      <p:cBhvr>
                                        <p:cTn id="152" dur="500"/>
                                        <p:tgtEl>
                                          <p:spTgt spid="100"/>
                                        </p:tgtEl>
                                      </p:cBhvr>
                                    </p:animEffect>
                                  </p:childTnLst>
                                </p:cTn>
                              </p:par>
                              <p:par>
                                <p:cTn id="153" presetID="9" presetClass="entr" presetSubtype="0" fill="hold" nodeType="withEffect">
                                  <p:stCondLst>
                                    <p:cond delay="0"/>
                                  </p:stCondLst>
                                  <p:childTnLst>
                                    <p:set>
                                      <p:cBhvr>
                                        <p:cTn id="154" dur="1" fill="hold">
                                          <p:stCondLst>
                                            <p:cond delay="0"/>
                                          </p:stCondLst>
                                        </p:cTn>
                                        <p:tgtEl>
                                          <p:spTgt spid="101"/>
                                        </p:tgtEl>
                                        <p:attrNameLst>
                                          <p:attrName>style.visibility</p:attrName>
                                        </p:attrNameLst>
                                      </p:cBhvr>
                                      <p:to>
                                        <p:strVal val="visible"/>
                                      </p:to>
                                    </p:set>
                                    <p:animEffect transition="in" filter="dissolve">
                                      <p:cBhvr>
                                        <p:cTn id="155" dur="500"/>
                                        <p:tgtEl>
                                          <p:spTgt spid="10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dissolve">
                                      <p:cBhvr>
                                        <p:cTn id="15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9" grpId="0"/>
      <p:bldP spid="80"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P spid="102"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064CC-7A47-374E-A0FB-08DB174C8520}"/>
              </a:ext>
            </a:extLst>
          </p:cNvPr>
          <p:cNvSpPr>
            <a:spLocks noGrp="1"/>
          </p:cNvSpPr>
          <p:nvPr>
            <p:ph type="body" sz="quarter" idx="10"/>
          </p:nvPr>
        </p:nvSpPr>
        <p:spPr/>
        <p:txBody>
          <a:bodyPr/>
          <a:lstStyle/>
          <a:p>
            <a:r>
              <a:rPr lang="en-TW" dirty="0"/>
              <a:t>兩種求解方法</a:t>
            </a:r>
          </a:p>
        </p:txBody>
      </p:sp>
      <p:sp>
        <p:nvSpPr>
          <p:cNvPr id="3" name="Rectangle 2">
            <a:extLst>
              <a:ext uri="{FF2B5EF4-FFF2-40B4-BE49-F238E27FC236}">
                <a16:creationId xmlns:a16="http://schemas.microsoft.com/office/drawing/2014/main" id="{C6EEDEC8-C798-2743-8B62-7A737D675B7D}"/>
              </a:ext>
            </a:extLst>
          </p:cNvPr>
          <p:cNvSpPr/>
          <p:nvPr/>
        </p:nvSpPr>
        <p:spPr>
          <a:xfrm>
            <a:off x="992875" y="1378635"/>
            <a:ext cx="6096000" cy="1938992"/>
          </a:xfrm>
          <a:prstGeom prst="rect">
            <a:avLst/>
          </a:prstGeom>
        </p:spPr>
        <p:txBody>
          <a:bodyPr>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Close form</a:t>
            </a: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Gradient descent</a:t>
            </a:r>
          </a:p>
        </p:txBody>
      </p:sp>
      <p:pic>
        <p:nvPicPr>
          <p:cNvPr id="1026" name="Picture 2" descr="Image for post">
            <a:extLst>
              <a:ext uri="{FF2B5EF4-FFF2-40B4-BE49-F238E27FC236}">
                <a16:creationId xmlns:a16="http://schemas.microsoft.com/office/drawing/2014/main" id="{180C8A29-1F35-FF4A-9C64-EE063645B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5" t="5724"/>
          <a:stretch/>
        </p:blipFill>
        <p:spPr bwMode="auto">
          <a:xfrm>
            <a:off x="2743200" y="2026508"/>
            <a:ext cx="2147636" cy="524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C6F01DD-C1FB-5247-85E4-E27FA35418AF}"/>
                  </a:ext>
                </a:extLst>
              </p:cNvPr>
              <p:cNvSpPr/>
              <p:nvPr/>
            </p:nvSpPr>
            <p:spPr>
              <a:xfrm>
                <a:off x="2302054" y="2052554"/>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sz="2400" dirty="0">
                          <a:solidFill>
                            <a:srgbClr val="4D5156"/>
                          </a:solidFill>
                          <a:latin typeface="arial" panose="020B0604020202020204" pitchFamily="34" charset="0"/>
                        </a:rPr>
                        <m:t>θ</m:t>
                      </m:r>
                    </m:oMath>
                  </m:oMathPara>
                </a14:m>
                <a:endParaRPr lang="en-TW" sz="2400" dirty="0"/>
              </a:p>
            </p:txBody>
          </p:sp>
        </mc:Choice>
        <mc:Fallback xmlns="">
          <p:sp>
            <p:nvSpPr>
              <p:cNvPr id="4" name="Rectangle 3">
                <a:extLst>
                  <a:ext uri="{FF2B5EF4-FFF2-40B4-BE49-F238E27FC236}">
                    <a16:creationId xmlns:a16="http://schemas.microsoft.com/office/drawing/2014/main" id="{8C6F01DD-C1FB-5247-85E4-E27FA35418AF}"/>
                  </a:ext>
                </a:extLst>
              </p:cNvPr>
              <p:cNvSpPr>
                <a:spLocks noRot="1" noChangeAspect="1" noMove="1" noResize="1" noEditPoints="1" noAdjustHandles="1" noChangeArrowheads="1" noChangeShapeType="1" noTextEdit="1"/>
              </p:cNvSpPr>
              <p:nvPr/>
            </p:nvSpPr>
            <p:spPr>
              <a:xfrm>
                <a:off x="2302054" y="2052554"/>
                <a:ext cx="441146" cy="461665"/>
              </a:xfrm>
              <a:prstGeom prst="rect">
                <a:avLst/>
              </a:prstGeom>
              <a:blipFill>
                <a:blip r:embed="rId4"/>
                <a:stretch>
                  <a:fillRect/>
                </a:stretch>
              </a:blipFill>
            </p:spPr>
            <p:txBody>
              <a:bodyPr/>
              <a:lstStyle/>
              <a:p>
                <a:r>
                  <a:rPr lang="en-TW">
                    <a:noFill/>
                  </a:rPr>
                  <a:t> </a:t>
                </a:r>
              </a:p>
            </p:txBody>
          </p:sp>
        </mc:Fallback>
      </mc:AlternateContent>
      <p:pic>
        <p:nvPicPr>
          <p:cNvPr id="1028" name="Picture 4" descr="李宏毅機器學習筆記2：Gradient Descent(附帶詳細的原理推導過程） - IT閱讀">
            <a:extLst>
              <a:ext uri="{FF2B5EF4-FFF2-40B4-BE49-F238E27FC236}">
                <a16:creationId xmlns:a16="http://schemas.microsoft.com/office/drawing/2014/main" id="{0F77679E-C4CF-EC41-84DA-EB5CBB5F6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42"/>
          <a:stretch/>
        </p:blipFill>
        <p:spPr bwMode="auto">
          <a:xfrm>
            <a:off x="2492732" y="3429000"/>
            <a:ext cx="3278089" cy="229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276D65-22DC-1A45-9ADB-6F60AE570AF4}"/>
              </a:ext>
            </a:extLst>
          </p:cNvPr>
          <p:cNvSpPr/>
          <p:nvPr/>
        </p:nvSpPr>
        <p:spPr>
          <a:xfrm>
            <a:off x="2342852" y="5832551"/>
            <a:ext cx="6096000" cy="276999"/>
          </a:xfrm>
          <a:prstGeom prst="rect">
            <a:avLst/>
          </a:prstGeom>
        </p:spPr>
        <p:txBody>
          <a:bodyPr>
            <a:spAutoFit/>
          </a:bodyPr>
          <a:lstStyle/>
          <a:p>
            <a:r>
              <a:rPr lang="zh-TW" altLang="en-US" sz="1200" dirty="0">
                <a:hlinkClick r:id="rId6"/>
              </a:rPr>
              <a:t>台大 李宏毅教授 </a:t>
            </a:r>
            <a:r>
              <a:rPr lang="en-US" altLang="zh-TW" sz="1200" dirty="0">
                <a:hlinkClick r:id="rId6"/>
              </a:rPr>
              <a:t>ML Lecture 3-1: Gradient Descent</a:t>
            </a:r>
            <a:endParaRPr lang="en-TW" sz="1200" dirty="0"/>
          </a:p>
        </p:txBody>
      </p:sp>
    </p:spTree>
    <p:extLst>
      <p:ext uri="{BB962C8B-B14F-4D97-AF65-F5344CB8AC3E}">
        <p14:creationId xmlns:p14="http://schemas.microsoft.com/office/powerpoint/2010/main" val="201686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486D9-D70D-AB4D-8740-4CE002346CAD}"/>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a:t>
            </a:r>
            <a:r>
              <a:rPr lang="en-US" dirty="0"/>
              <a:t> </a:t>
            </a:r>
            <a:endParaRPr lang="en-TW" dirty="0"/>
          </a:p>
        </p:txBody>
      </p:sp>
      <p:sp>
        <p:nvSpPr>
          <p:cNvPr id="3" name="Content Placeholder 2">
            <a:extLst>
              <a:ext uri="{FF2B5EF4-FFF2-40B4-BE49-F238E27FC236}">
                <a16:creationId xmlns:a16="http://schemas.microsoft.com/office/drawing/2014/main" id="{B5748BE0-F61B-3640-AD5D-6B23272EACF0}"/>
              </a:ext>
            </a:extLst>
          </p:cNvPr>
          <p:cNvSpPr txBox="1">
            <a:spLocks/>
          </p:cNvSpPr>
          <p:nvPr/>
        </p:nvSpPr>
        <p:spPr>
          <a:xfrm>
            <a:off x="838200" y="936978"/>
            <a:ext cx="9771345" cy="456358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sklearn</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在</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P</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ython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中提供大量常見的機器學習演算法和許多實用的資料集合，其中今天就是要使用到它的現性回歸的演算法</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Linear Regression)。</a:t>
            </a:r>
          </a:p>
          <a:p>
            <a:pPr>
              <a:lnSpc>
                <a:spcPct val="150000"/>
              </a:lnSpc>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a:lnSpc>
                <a:spcPct val="150000"/>
              </a:lnSpc>
            </a:pPr>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99F7B6AB-8D19-0749-ADAF-3F6770EE6229}"/>
              </a:ext>
            </a:extLst>
          </p:cNvPr>
          <p:cNvPicPr>
            <a:picLocks noChangeAspect="1"/>
          </p:cNvPicPr>
          <p:nvPr/>
        </p:nvPicPr>
        <p:blipFill>
          <a:blip r:embed="rId2"/>
          <a:stretch>
            <a:fillRect/>
          </a:stretch>
        </p:blipFill>
        <p:spPr>
          <a:xfrm>
            <a:off x="2392470" y="1995707"/>
            <a:ext cx="7052153" cy="4396795"/>
          </a:xfrm>
          <a:prstGeom prst="rect">
            <a:avLst/>
          </a:prstGeom>
        </p:spPr>
      </p:pic>
    </p:spTree>
    <p:extLst>
      <p:ext uri="{BB962C8B-B14F-4D97-AF65-F5344CB8AC3E}">
        <p14:creationId xmlns:p14="http://schemas.microsoft.com/office/powerpoint/2010/main" val="41359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6804-0D3E-6945-A73A-993333D0020A}"/>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Linear Regression</a:t>
            </a:r>
            <a:endParaRPr lang="en-TW" dirty="0"/>
          </a:p>
        </p:txBody>
      </p:sp>
      <p:sp>
        <p:nvSpPr>
          <p:cNvPr id="3" name="Content Placeholder 2">
            <a:extLst>
              <a:ext uri="{FF2B5EF4-FFF2-40B4-BE49-F238E27FC236}">
                <a16:creationId xmlns:a16="http://schemas.microsoft.com/office/drawing/2014/main" id="{9FD0D9F2-F856-C748-A818-FD09EB904883}"/>
              </a:ext>
            </a:extLst>
          </p:cNvPr>
          <p:cNvSpPr txBox="1">
            <a:spLocks/>
          </p:cNvSpPr>
          <p:nvPr/>
        </p:nvSpPr>
        <p:spPr>
          <a:xfrm>
            <a:off x="838200" y="111276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LearRegression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使用時機</a:t>
            </a:r>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en-US" sz="1600" dirty="0" err="1">
                <a:solidFill>
                  <a:schemeClr val="tx1">
                    <a:lumMod val="75000"/>
                    <a:lumOff val="25000"/>
                  </a:schemeClr>
                </a:solidFill>
                <a:latin typeface="PingFang TC" panose="020B0400000000000000" pitchFamily="34" charset="-120"/>
                <a:ea typeface="PingFang TC" panose="020B0400000000000000" pitchFamily="34" charset="-120"/>
              </a:rPr>
              <a:t>標籤</a:t>
            </a:r>
            <a:r>
              <a:rPr lang="en-US" sz="1600" dirty="0">
                <a:solidFill>
                  <a:schemeClr val="tx1">
                    <a:lumMod val="75000"/>
                    <a:lumOff val="25000"/>
                  </a:schemeClr>
                </a:solidFill>
                <a:latin typeface="PingFang TC" panose="020B0400000000000000" pitchFamily="34" charset="-120"/>
                <a:ea typeface="PingFang TC" panose="020B0400000000000000" pitchFamily="34" charset="-120"/>
              </a:rPr>
              <a:t>(y)</a:t>
            </a: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為連續值</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資料量較少</a:t>
            </a:r>
            <a:r>
              <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rPr>
              <a:t> (&lt;100k)</a:t>
            </a: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假設資料特徵和標籤之間有線性關性</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dirty="0">
              <a:solidFill>
                <a:schemeClr val="tx1">
                  <a:lumMod val="75000"/>
                  <a:lumOff val="25000"/>
                </a:schemeClr>
              </a:solidFill>
            </a:endParaRPr>
          </a:p>
          <a:p>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Feature Transformation(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特徵轉換</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Normalization(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正規化</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幫助快速收斂</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lvl="1"/>
            <a:endParaRPr lang="en-US" altLang="zh-CN" dirty="0">
              <a:solidFill>
                <a:schemeClr val="tx1">
                  <a:lumMod val="75000"/>
                  <a:lumOff val="25000"/>
                </a:schemeClr>
              </a:solidFill>
            </a:endParaRPr>
          </a:p>
          <a:p>
            <a:pPr lvl="1"/>
            <a:endParaRPr lang="en-US" altLang="zh-CN" dirty="0">
              <a:solidFill>
                <a:schemeClr val="tx1">
                  <a:lumMod val="75000"/>
                  <a:lumOff val="25000"/>
                </a:schemeClr>
              </a:solidFill>
            </a:endParaRPr>
          </a:p>
          <a:p>
            <a:pPr lvl="1"/>
            <a:endParaRPr lang="en-US" dirty="0">
              <a:solidFill>
                <a:schemeClr val="tx1">
                  <a:lumMod val="75000"/>
                  <a:lumOff val="25000"/>
                </a:schemeClr>
              </a:solidFill>
            </a:endParaRPr>
          </a:p>
        </p:txBody>
      </p:sp>
      <p:pic>
        <p:nvPicPr>
          <p:cNvPr id="4" name="Picture 3">
            <a:extLst>
              <a:ext uri="{FF2B5EF4-FFF2-40B4-BE49-F238E27FC236}">
                <a16:creationId xmlns:a16="http://schemas.microsoft.com/office/drawing/2014/main" id="{F4C07857-5DF7-CB4B-8D2D-631DE5E2EE23}"/>
              </a:ext>
            </a:extLst>
          </p:cNvPr>
          <p:cNvPicPr>
            <a:picLocks noChangeAspect="1"/>
          </p:cNvPicPr>
          <p:nvPr/>
        </p:nvPicPr>
        <p:blipFill rotWithShape="1">
          <a:blip r:embed="rId3"/>
          <a:srcRect r="20638" b="-13745"/>
          <a:stretch/>
        </p:blipFill>
        <p:spPr>
          <a:xfrm>
            <a:off x="1767625" y="2663800"/>
            <a:ext cx="2781797" cy="260022"/>
          </a:xfrm>
          <a:prstGeom prst="rect">
            <a:avLst/>
          </a:prstGeom>
        </p:spPr>
      </p:pic>
      <p:pic>
        <p:nvPicPr>
          <p:cNvPr id="5" name="Picture 4">
            <a:extLst>
              <a:ext uri="{FF2B5EF4-FFF2-40B4-BE49-F238E27FC236}">
                <a16:creationId xmlns:a16="http://schemas.microsoft.com/office/drawing/2014/main" id="{2C2ED3D7-D1B9-5F4F-9E56-7F64D679B784}"/>
              </a:ext>
            </a:extLst>
          </p:cNvPr>
          <p:cNvPicPr>
            <a:picLocks noChangeAspect="1"/>
          </p:cNvPicPr>
          <p:nvPr/>
        </p:nvPicPr>
        <p:blipFill rotWithShape="1">
          <a:blip r:embed="rId4"/>
          <a:srcRect l="2589" t="14165" r="3950"/>
          <a:stretch/>
        </p:blipFill>
        <p:spPr>
          <a:xfrm>
            <a:off x="2924578" y="4021386"/>
            <a:ext cx="6575738" cy="2267419"/>
          </a:xfrm>
          <a:prstGeom prst="rect">
            <a:avLst/>
          </a:prstGeom>
        </p:spPr>
      </p:pic>
    </p:spTree>
    <p:extLst>
      <p:ext uri="{BB962C8B-B14F-4D97-AF65-F5344CB8AC3E}">
        <p14:creationId xmlns:p14="http://schemas.microsoft.com/office/powerpoint/2010/main" val="35762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par>
                          <p:cTn id="27" fill="hold">
                            <p:stCondLst>
                              <p:cond delay="2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F774B-6DAD-D841-A2A0-40805B92E1F5}"/>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 </a:t>
            </a:r>
            <a:r>
              <a:rPr lang="zh-CN" altLang="en-US" dirty="0">
                <a:latin typeface="PingFang TC" panose="020B0400000000000000" pitchFamily="34" charset="-120"/>
                <a:ea typeface="PingFang TC" panose="020B0400000000000000" pitchFamily="34" charset="-120"/>
              </a:rPr>
              <a:t>模型評估方法</a:t>
            </a:r>
            <a:endParaRPr lang="en-TW" dirty="0"/>
          </a:p>
        </p:txBody>
      </p:sp>
      <p:sp>
        <p:nvSpPr>
          <p:cNvPr id="3" name="Content Placeholder 2">
            <a:extLst>
              <a:ext uri="{FF2B5EF4-FFF2-40B4-BE49-F238E27FC236}">
                <a16:creationId xmlns:a16="http://schemas.microsoft.com/office/drawing/2014/main" id="{4CA6AC6E-8778-8C4A-989E-B9FF588DC95C}"/>
              </a:ext>
            </a:extLst>
          </p:cNvPr>
          <p:cNvSpPr txBox="1">
            <a:spLocks/>
          </p:cNvSpPr>
          <p:nvPr/>
        </p:nvSpPr>
        <p:spPr>
          <a:xfrm>
            <a:off x="838200" y="126142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lumMod val="75000"/>
                    <a:lumOff val="25000"/>
                  </a:schemeClr>
                </a:solidFill>
              </a:rPr>
              <a:t>Regression</a:t>
            </a:r>
          </a:p>
          <a:p>
            <a:pPr lvl="1"/>
            <a:r>
              <a:rPr lang="en-US" sz="2000" dirty="0">
                <a:solidFill>
                  <a:schemeClr val="tx1">
                    <a:lumMod val="75000"/>
                    <a:lumOff val="25000"/>
                  </a:schemeClr>
                </a:solidFill>
              </a:rPr>
              <a:t>Mean Absolute Error</a:t>
            </a:r>
          </a:p>
          <a:p>
            <a:pPr lvl="1"/>
            <a:r>
              <a:rPr lang="en-US" sz="2000" dirty="0">
                <a:solidFill>
                  <a:schemeClr val="tx1">
                    <a:lumMod val="75000"/>
                    <a:lumOff val="25000"/>
                  </a:schemeClr>
                </a:solidFill>
              </a:rPr>
              <a:t>Root Mean Absolute Error</a:t>
            </a:r>
          </a:p>
          <a:p>
            <a:pPr lvl="1"/>
            <a:r>
              <a:rPr lang="en-US" sz="2000" dirty="0">
                <a:solidFill>
                  <a:schemeClr val="tx1">
                    <a:lumMod val="75000"/>
                    <a:lumOff val="25000"/>
                  </a:schemeClr>
                </a:solidFill>
              </a:rPr>
              <a:t>R2 Score</a:t>
            </a:r>
            <a:br>
              <a:rPr lang="en-US" sz="2000" dirty="0">
                <a:solidFill>
                  <a:schemeClr val="tx1">
                    <a:lumMod val="75000"/>
                    <a:lumOff val="25000"/>
                  </a:schemeClr>
                </a:solidFill>
              </a:rPr>
            </a:br>
            <a:endParaRPr lang="en-US" sz="2000" dirty="0">
              <a:solidFill>
                <a:schemeClr val="tx1">
                  <a:lumMod val="75000"/>
                  <a:lumOff val="25000"/>
                </a:schemeClr>
              </a:solidFill>
            </a:endParaRPr>
          </a:p>
          <a:p>
            <a:r>
              <a:rPr lang="en-US" sz="2400" dirty="0">
                <a:solidFill>
                  <a:schemeClr val="tx1">
                    <a:lumMod val="75000"/>
                    <a:lumOff val="25000"/>
                  </a:schemeClr>
                </a:solidFill>
              </a:rPr>
              <a:t>Classification</a:t>
            </a:r>
          </a:p>
          <a:p>
            <a:pPr lvl="1"/>
            <a:r>
              <a:rPr lang="en-US" sz="2000" dirty="0">
                <a:solidFill>
                  <a:schemeClr val="tx1">
                    <a:lumMod val="75000"/>
                    <a:lumOff val="25000"/>
                  </a:schemeClr>
                </a:solidFill>
              </a:rPr>
              <a:t>Accuracy</a:t>
            </a:r>
          </a:p>
          <a:p>
            <a:pPr lvl="1"/>
            <a:r>
              <a:rPr lang="en-US" sz="2000" dirty="0">
                <a:solidFill>
                  <a:schemeClr val="tx1">
                    <a:lumMod val="75000"/>
                    <a:lumOff val="25000"/>
                  </a:schemeClr>
                </a:solidFill>
              </a:rPr>
              <a:t>F1 Score</a:t>
            </a:r>
          </a:p>
        </p:txBody>
      </p:sp>
      <p:pic>
        <p:nvPicPr>
          <p:cNvPr id="4" name="Picture 3">
            <a:extLst>
              <a:ext uri="{FF2B5EF4-FFF2-40B4-BE49-F238E27FC236}">
                <a16:creationId xmlns:a16="http://schemas.microsoft.com/office/drawing/2014/main" id="{B8E619E9-F92D-104D-B3C3-1686973B6AEC}"/>
              </a:ext>
            </a:extLst>
          </p:cNvPr>
          <p:cNvPicPr>
            <a:picLocks noChangeAspect="1"/>
          </p:cNvPicPr>
          <p:nvPr/>
        </p:nvPicPr>
        <p:blipFill>
          <a:blip r:embed="rId2"/>
          <a:stretch>
            <a:fillRect/>
          </a:stretch>
        </p:blipFill>
        <p:spPr>
          <a:xfrm>
            <a:off x="6335511" y="1486168"/>
            <a:ext cx="2921000" cy="1104900"/>
          </a:xfrm>
          <a:prstGeom prst="rect">
            <a:avLst/>
          </a:prstGeom>
        </p:spPr>
      </p:pic>
      <p:pic>
        <p:nvPicPr>
          <p:cNvPr id="5" name="Picture 4">
            <a:extLst>
              <a:ext uri="{FF2B5EF4-FFF2-40B4-BE49-F238E27FC236}">
                <a16:creationId xmlns:a16="http://schemas.microsoft.com/office/drawing/2014/main" id="{1F55011C-9686-5A44-BE10-0BDA49EC603D}"/>
              </a:ext>
            </a:extLst>
          </p:cNvPr>
          <p:cNvPicPr>
            <a:picLocks noChangeAspect="1"/>
          </p:cNvPicPr>
          <p:nvPr/>
        </p:nvPicPr>
        <p:blipFill>
          <a:blip r:embed="rId3"/>
          <a:stretch>
            <a:fillRect/>
          </a:stretch>
        </p:blipFill>
        <p:spPr>
          <a:xfrm>
            <a:off x="5318974" y="3920715"/>
            <a:ext cx="5507060" cy="1054039"/>
          </a:xfrm>
          <a:prstGeom prst="rect">
            <a:avLst/>
          </a:prstGeom>
        </p:spPr>
      </p:pic>
      <p:cxnSp>
        <p:nvCxnSpPr>
          <p:cNvPr id="6" name="Curved Connector 5">
            <a:extLst>
              <a:ext uri="{FF2B5EF4-FFF2-40B4-BE49-F238E27FC236}">
                <a16:creationId xmlns:a16="http://schemas.microsoft.com/office/drawing/2014/main" id="{2A06BF52-9287-994C-BCBA-8989DBA87F6E}"/>
              </a:ext>
            </a:extLst>
          </p:cNvPr>
          <p:cNvCxnSpPr>
            <a:cxnSpLocks/>
          </p:cNvCxnSpPr>
          <p:nvPr/>
        </p:nvCxnSpPr>
        <p:spPr>
          <a:xfrm rot="5400000">
            <a:off x="7291328" y="2436434"/>
            <a:ext cx="377498" cy="3039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DD9651DA-9CA2-2148-9A53-AEC3D3E2528B}"/>
              </a:ext>
            </a:extLst>
          </p:cNvPr>
          <p:cNvCxnSpPr>
            <a:cxnSpLocks/>
          </p:cNvCxnSpPr>
          <p:nvPr/>
        </p:nvCxnSpPr>
        <p:spPr>
          <a:xfrm rot="16200000" flipH="1">
            <a:off x="8411793" y="2375481"/>
            <a:ext cx="462770" cy="228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04FED74-CF65-7B46-913B-81BCDB77412D}"/>
              </a:ext>
            </a:extLst>
          </p:cNvPr>
          <p:cNvCxnSpPr>
            <a:cxnSpLocks/>
          </p:cNvCxnSpPr>
          <p:nvPr/>
        </p:nvCxnSpPr>
        <p:spPr>
          <a:xfrm flipV="1">
            <a:off x="8757634" y="1685505"/>
            <a:ext cx="631065" cy="251999"/>
          </a:xfrm>
          <a:prstGeom prst="curvedConnector3">
            <a:avLst>
              <a:gd name="adj1" fmla="val -102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CC743E0-EDA8-F347-8D54-1FAEDFE5B8D2}"/>
              </a:ext>
            </a:extLst>
          </p:cNvPr>
          <p:cNvSpPr/>
          <p:nvPr/>
        </p:nvSpPr>
        <p:spPr>
          <a:xfrm>
            <a:off x="9388699" y="1529535"/>
            <a:ext cx="1593898" cy="369332"/>
          </a:xfrm>
          <a:prstGeom prst="rect">
            <a:avLst/>
          </a:prstGeom>
        </p:spPr>
        <p:txBody>
          <a:bodyPr wrap="none">
            <a:spAutoFit/>
          </a:bodyPr>
          <a:lstStyle/>
          <a:p>
            <a:r>
              <a:rPr lang="en-US" dirty="0"/>
              <a:t>Desired output</a:t>
            </a:r>
          </a:p>
        </p:txBody>
      </p:sp>
      <p:sp>
        <p:nvSpPr>
          <p:cNvPr id="10" name="Rectangle 9">
            <a:extLst>
              <a:ext uri="{FF2B5EF4-FFF2-40B4-BE49-F238E27FC236}">
                <a16:creationId xmlns:a16="http://schemas.microsoft.com/office/drawing/2014/main" id="{83859B6D-97E9-F743-97C7-A83DF2AF2B78}"/>
              </a:ext>
            </a:extLst>
          </p:cNvPr>
          <p:cNvSpPr/>
          <p:nvPr/>
        </p:nvSpPr>
        <p:spPr>
          <a:xfrm>
            <a:off x="8756902" y="2558548"/>
            <a:ext cx="1774140" cy="369332"/>
          </a:xfrm>
          <a:prstGeom prst="rect">
            <a:avLst/>
          </a:prstGeom>
        </p:spPr>
        <p:txBody>
          <a:bodyPr wrap="none">
            <a:spAutoFit/>
          </a:bodyPr>
          <a:lstStyle/>
          <a:p>
            <a:r>
              <a:rPr lang="en-US" dirty="0"/>
              <a:t>Predicted output</a:t>
            </a:r>
          </a:p>
        </p:txBody>
      </p:sp>
      <p:sp>
        <p:nvSpPr>
          <p:cNvPr id="11" name="Rectangle 10">
            <a:extLst>
              <a:ext uri="{FF2B5EF4-FFF2-40B4-BE49-F238E27FC236}">
                <a16:creationId xmlns:a16="http://schemas.microsoft.com/office/drawing/2014/main" id="{03DD421E-CF19-564B-85C2-C92BBDF298AD}"/>
              </a:ext>
            </a:extLst>
          </p:cNvPr>
          <p:cNvSpPr/>
          <p:nvPr/>
        </p:nvSpPr>
        <p:spPr>
          <a:xfrm>
            <a:off x="6596856" y="2701893"/>
            <a:ext cx="1670522" cy="369332"/>
          </a:xfrm>
          <a:prstGeom prst="rect">
            <a:avLst/>
          </a:prstGeom>
        </p:spPr>
        <p:txBody>
          <a:bodyPr wrap="none">
            <a:spAutoFit/>
          </a:bodyPr>
          <a:lstStyle/>
          <a:p>
            <a:r>
              <a:rPr lang="en-US" dirty="0"/>
              <a:t>Number of data</a:t>
            </a:r>
          </a:p>
        </p:txBody>
      </p:sp>
    </p:spTree>
    <p:extLst>
      <p:ext uri="{BB962C8B-B14F-4D97-AF65-F5344CB8AC3E}">
        <p14:creationId xmlns:p14="http://schemas.microsoft.com/office/powerpoint/2010/main" val="326348916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3706</TotalTime>
  <Words>797</Words>
  <Application>Microsoft Macintosh PowerPoint</Application>
  <PresentationFormat>Widescreen</PresentationFormat>
  <Paragraphs>124</Paragraphs>
  <Slides>16</Slides>
  <Notes>12</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16</vt:i4>
      </vt:variant>
    </vt:vector>
  </HeadingPairs>
  <TitlesOfParts>
    <vt:vector size="32" baseType="lpstr">
      <vt:lpstr>Arimo</vt:lpstr>
      <vt:lpstr>等线</vt:lpstr>
      <vt:lpstr>微软雅黑</vt:lpstr>
      <vt:lpstr>PingFang TC</vt:lpstr>
      <vt:lpstr>Roboto</vt:lpstr>
      <vt:lpstr>Segoe UI Light</vt:lpstr>
      <vt:lpstr>Arial</vt:lpstr>
      <vt:lpstr>Arial</vt:lpstr>
      <vt:lpstr>Calibri</vt:lpstr>
      <vt:lpstr>Cambria Math</vt:lpstr>
      <vt:lpstr>Century Gothic</vt:lpstr>
      <vt:lpstr>Helvetica Neue</vt:lpstr>
      <vt:lpstr>Helvetica Neue Bold Condensed</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213</cp:revision>
  <dcterms:created xsi:type="dcterms:W3CDTF">2015-08-18T02:51:41Z</dcterms:created>
  <dcterms:modified xsi:type="dcterms:W3CDTF">2020-09-15T11:47:00Z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